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310" r:id="rId2"/>
    <p:sldId id="275" r:id="rId3"/>
    <p:sldId id="328" r:id="rId4"/>
    <p:sldId id="316" r:id="rId5"/>
    <p:sldId id="317" r:id="rId6"/>
    <p:sldId id="311" r:id="rId7"/>
    <p:sldId id="296" r:id="rId8"/>
    <p:sldId id="261" r:id="rId9"/>
    <p:sldId id="272" r:id="rId10"/>
    <p:sldId id="273" r:id="rId11"/>
    <p:sldId id="274" r:id="rId12"/>
    <p:sldId id="318" r:id="rId13"/>
    <p:sldId id="319" r:id="rId14"/>
    <p:sldId id="320" r:id="rId15"/>
    <p:sldId id="321" r:id="rId16"/>
    <p:sldId id="278" r:id="rId17"/>
    <p:sldId id="332" r:id="rId18"/>
    <p:sldId id="295" r:id="rId19"/>
    <p:sldId id="297" r:id="rId20"/>
    <p:sldId id="260" r:id="rId21"/>
    <p:sldId id="264" r:id="rId22"/>
    <p:sldId id="292" r:id="rId23"/>
    <p:sldId id="293" r:id="rId24"/>
    <p:sldId id="298" r:id="rId25"/>
    <p:sldId id="279" r:id="rId26"/>
    <p:sldId id="324" r:id="rId27"/>
    <p:sldId id="325" r:id="rId28"/>
    <p:sldId id="326" r:id="rId29"/>
    <p:sldId id="327" r:id="rId30"/>
    <p:sldId id="280" r:id="rId31"/>
    <p:sldId id="333" r:id="rId32"/>
    <p:sldId id="283" r:id="rId33"/>
    <p:sldId id="299" r:id="rId34"/>
    <p:sldId id="281" r:id="rId35"/>
    <p:sldId id="302" r:id="rId36"/>
    <p:sldId id="303" r:id="rId37"/>
    <p:sldId id="304" r:id="rId38"/>
    <p:sldId id="305" r:id="rId39"/>
    <p:sldId id="315" r:id="rId40"/>
    <p:sldId id="282" r:id="rId41"/>
    <p:sldId id="301" r:id="rId42"/>
    <p:sldId id="300" r:id="rId43"/>
    <p:sldId id="313" r:id="rId44"/>
    <p:sldId id="329" r:id="rId45"/>
    <p:sldId id="322" r:id="rId46"/>
    <p:sldId id="334" r:id="rId47"/>
    <p:sldId id="271" r:id="rId48"/>
    <p:sldId id="270" r:id="rId49"/>
    <p:sldId id="267" r:id="rId50"/>
    <p:sldId id="268" r:id="rId51"/>
    <p:sldId id="285" r:id="rId52"/>
    <p:sldId id="286" r:id="rId53"/>
    <p:sldId id="269" r:id="rId54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5"/>
    <a:srgbClr val="F9F9F9"/>
    <a:srgbClr val="C2C2C2"/>
    <a:srgbClr val="ECFECE"/>
    <a:srgbClr val="70AD47"/>
    <a:srgbClr val="616161"/>
    <a:srgbClr val="ED7D31"/>
    <a:srgbClr val="D3D3D3"/>
    <a:srgbClr val="EEEEE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0" autoAdjust="0"/>
    <p:restoredTop sz="83765" autoAdjust="0"/>
  </p:normalViewPr>
  <p:slideViewPr>
    <p:cSldViewPr snapToGrid="0">
      <p:cViewPr varScale="1">
        <p:scale>
          <a:sx n="95" d="100"/>
          <a:sy n="95" d="100"/>
        </p:scale>
        <p:origin x="153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40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F27EEF-EE41-4C4E-A999-19F94C7D9B39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E0CD15A-D772-41F9-BE7B-1E238DFE4C22}">
      <dgm:prSet custT="1"/>
      <dgm:spPr/>
      <dgm:t>
        <a:bodyPr/>
        <a:lstStyle/>
        <a:p>
          <a:r>
            <a:rPr lang="ko-KR" sz="1800" b="1" dirty="0"/>
            <a:t>특징</a:t>
          </a:r>
          <a:endParaRPr lang="en-US" altLang="ko-KR" sz="1800" b="1" dirty="0"/>
        </a:p>
        <a:p>
          <a:r>
            <a:rPr lang="en-US" sz="1800" b="1" dirty="0"/>
            <a:t>(Feature)</a:t>
          </a:r>
          <a:endParaRPr lang="en-US" sz="1800" dirty="0"/>
        </a:p>
      </dgm:t>
    </dgm:pt>
    <dgm:pt modelId="{F4884F9E-F953-4FC6-B433-E9B88F428619}" type="parTrans" cxnId="{E9FCB14F-80C6-4923-A12D-172B22BCD67C}">
      <dgm:prSet/>
      <dgm:spPr/>
      <dgm:t>
        <a:bodyPr/>
        <a:lstStyle/>
        <a:p>
          <a:endParaRPr lang="en-US" sz="4000"/>
        </a:p>
      </dgm:t>
    </dgm:pt>
    <dgm:pt modelId="{5E6E449F-3013-4EE0-B8D7-6719FFBB242F}" type="sibTrans" cxnId="{E9FCB14F-80C6-4923-A12D-172B22BCD67C}">
      <dgm:prSet custT="1"/>
      <dgm:spPr/>
      <dgm:t>
        <a:bodyPr/>
        <a:lstStyle/>
        <a:p>
          <a:endParaRPr lang="en-US" sz="6600"/>
        </a:p>
      </dgm:t>
    </dgm:pt>
    <dgm:pt modelId="{15C2B350-4448-4ED5-85B4-A2D1FB7F43A4}">
      <dgm:prSet custT="1"/>
      <dgm:spPr/>
      <dgm:t>
        <a:bodyPr/>
        <a:lstStyle/>
        <a:p>
          <a:r>
            <a:rPr lang="ko-KR" sz="1800" b="1" dirty="0"/>
            <a:t>손실함수</a:t>
          </a:r>
          <a:endParaRPr lang="en-US" altLang="ko-KR" sz="1800" b="1" dirty="0"/>
        </a:p>
        <a:p>
          <a:r>
            <a:rPr lang="en-US" sz="1800" b="1" dirty="0"/>
            <a:t>(Loss Function)</a:t>
          </a:r>
          <a:endParaRPr lang="en-US" sz="1800" dirty="0"/>
        </a:p>
      </dgm:t>
    </dgm:pt>
    <dgm:pt modelId="{C61BFD06-6FFF-45D0-8A3F-233D33CEB333}" type="parTrans" cxnId="{CC737447-965D-4C35-88A2-609DB1AF93AF}">
      <dgm:prSet/>
      <dgm:spPr/>
      <dgm:t>
        <a:bodyPr/>
        <a:lstStyle/>
        <a:p>
          <a:endParaRPr lang="en-US" sz="4000"/>
        </a:p>
      </dgm:t>
    </dgm:pt>
    <dgm:pt modelId="{BB8E0486-9CE6-4CFC-8762-619F0A82FD9A}" type="sibTrans" cxnId="{CC737447-965D-4C35-88A2-609DB1AF93AF}">
      <dgm:prSet custT="1"/>
      <dgm:spPr/>
      <dgm:t>
        <a:bodyPr/>
        <a:lstStyle/>
        <a:p>
          <a:endParaRPr lang="en-US" sz="6600"/>
        </a:p>
      </dgm:t>
    </dgm:pt>
    <dgm:pt modelId="{6C5E21FA-BC70-477B-9125-7CF3087C9AE5}">
      <dgm:prSet custT="1"/>
      <dgm:spPr/>
      <dgm:t>
        <a:bodyPr/>
        <a:lstStyle/>
        <a:p>
          <a:r>
            <a:rPr lang="ko-KR" sz="1800" b="1" dirty="0" err="1"/>
            <a:t>경사하강법</a:t>
          </a:r>
          <a:endParaRPr lang="en-US" altLang="ko-KR" sz="1800" b="1" dirty="0"/>
        </a:p>
        <a:p>
          <a:r>
            <a:rPr lang="en-US" sz="1800" b="1" dirty="0"/>
            <a:t>(Gradient Descent)</a:t>
          </a:r>
          <a:endParaRPr lang="en-US" sz="1800" dirty="0"/>
        </a:p>
      </dgm:t>
    </dgm:pt>
    <dgm:pt modelId="{2E4FD458-665C-4084-869C-93B075532059}" type="parTrans" cxnId="{43101ACE-7701-4A12-9F1D-A73951B5F035}">
      <dgm:prSet/>
      <dgm:spPr/>
      <dgm:t>
        <a:bodyPr/>
        <a:lstStyle/>
        <a:p>
          <a:endParaRPr lang="en-US" sz="4000"/>
        </a:p>
      </dgm:t>
    </dgm:pt>
    <dgm:pt modelId="{4B855625-CEE1-44F6-8B61-98B58E4D4A4F}" type="sibTrans" cxnId="{43101ACE-7701-4A12-9F1D-A73951B5F035}">
      <dgm:prSet custT="1"/>
      <dgm:spPr/>
      <dgm:t>
        <a:bodyPr/>
        <a:lstStyle/>
        <a:p>
          <a:endParaRPr lang="en-US" sz="6600"/>
        </a:p>
      </dgm:t>
    </dgm:pt>
    <dgm:pt modelId="{D188C148-D9A1-485A-8445-CA2FBFD8BABE}">
      <dgm:prSet custT="1"/>
      <dgm:spPr/>
      <dgm:t>
        <a:bodyPr/>
        <a:lstStyle/>
        <a:p>
          <a:r>
            <a:rPr lang="ko-KR" sz="1800" b="1" dirty="0" err="1"/>
            <a:t>학습률</a:t>
          </a:r>
          <a:endParaRPr lang="en-US" altLang="ko-KR" sz="1800" b="1" dirty="0"/>
        </a:p>
        <a:p>
          <a:r>
            <a:rPr lang="en-US" sz="1800" b="1" dirty="0"/>
            <a:t>(Learning Rate)</a:t>
          </a:r>
          <a:endParaRPr lang="en-US" sz="1800" dirty="0"/>
        </a:p>
      </dgm:t>
    </dgm:pt>
    <dgm:pt modelId="{A99FD91A-E368-4601-AE2E-DFD41A6C4676}" type="parTrans" cxnId="{DF8ACAC2-D2C3-43E9-8EEB-4BD97062AD6B}">
      <dgm:prSet/>
      <dgm:spPr/>
      <dgm:t>
        <a:bodyPr/>
        <a:lstStyle/>
        <a:p>
          <a:endParaRPr lang="en-US" sz="4000"/>
        </a:p>
      </dgm:t>
    </dgm:pt>
    <dgm:pt modelId="{E62DC542-F3F8-4998-A149-202EAE10EEF3}" type="sibTrans" cxnId="{DF8ACAC2-D2C3-43E9-8EEB-4BD97062AD6B}">
      <dgm:prSet custT="1"/>
      <dgm:spPr/>
      <dgm:t>
        <a:bodyPr/>
        <a:lstStyle/>
        <a:p>
          <a:endParaRPr lang="en-US" sz="6600"/>
        </a:p>
      </dgm:t>
    </dgm:pt>
    <dgm:pt modelId="{9A530B49-B7F0-493E-A83E-4A4646E26296}" type="pres">
      <dgm:prSet presAssocID="{F2F27EEF-EE41-4C4E-A999-19F94C7D9B39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66DA57-C084-493D-BE71-9B7948B420A7}" type="pres">
      <dgm:prSet presAssocID="{5E0CD15A-D772-41F9-BE7B-1E238DFE4C22}" presName="hierRoot1" presStyleCnt="0">
        <dgm:presLayoutVars>
          <dgm:hierBranch val="init"/>
        </dgm:presLayoutVars>
      </dgm:prSet>
      <dgm:spPr/>
    </dgm:pt>
    <dgm:pt modelId="{7390B72D-54F0-4E7C-B183-B9ECA5003932}" type="pres">
      <dgm:prSet presAssocID="{5E0CD15A-D772-41F9-BE7B-1E238DFE4C22}" presName="rootComposite1" presStyleCnt="0"/>
      <dgm:spPr/>
    </dgm:pt>
    <dgm:pt modelId="{72B9095F-FF4E-4ED6-8592-00F6CA6572F9}" type="pres">
      <dgm:prSet presAssocID="{5E0CD15A-D772-41F9-BE7B-1E238DFE4C22}" presName="rootText1" presStyleLbl="alignAcc1" presStyleIdx="0" presStyleCnt="0">
        <dgm:presLayoutVars>
          <dgm:chPref val="3"/>
        </dgm:presLayoutVars>
      </dgm:prSet>
      <dgm:spPr/>
    </dgm:pt>
    <dgm:pt modelId="{9BB0C1CC-5588-4262-8358-72F7AC8B5506}" type="pres">
      <dgm:prSet presAssocID="{5E0CD15A-D772-41F9-BE7B-1E238DFE4C22}" presName="topArc1" presStyleLbl="parChTrans1D1" presStyleIdx="0" presStyleCnt="8"/>
      <dgm:spPr/>
    </dgm:pt>
    <dgm:pt modelId="{3C4520E0-D6DC-4439-A721-1918CD488120}" type="pres">
      <dgm:prSet presAssocID="{5E0CD15A-D772-41F9-BE7B-1E238DFE4C22}" presName="bottomArc1" presStyleLbl="parChTrans1D1" presStyleIdx="1" presStyleCnt="8"/>
      <dgm:spPr/>
    </dgm:pt>
    <dgm:pt modelId="{A188AEBA-4CCC-4434-BDC6-4B06E2EE8506}" type="pres">
      <dgm:prSet presAssocID="{5E0CD15A-D772-41F9-BE7B-1E238DFE4C22}" presName="topConnNode1" presStyleLbl="node1" presStyleIdx="0" presStyleCnt="0"/>
      <dgm:spPr/>
    </dgm:pt>
    <dgm:pt modelId="{EEC76843-DD0A-416D-933D-BC969E3D6561}" type="pres">
      <dgm:prSet presAssocID="{5E0CD15A-D772-41F9-BE7B-1E238DFE4C22}" presName="hierChild2" presStyleCnt="0"/>
      <dgm:spPr/>
    </dgm:pt>
    <dgm:pt modelId="{BA88E174-6411-45A1-92D9-CCD6826066B3}" type="pres">
      <dgm:prSet presAssocID="{5E0CD15A-D772-41F9-BE7B-1E238DFE4C22}" presName="hierChild3" presStyleCnt="0"/>
      <dgm:spPr/>
    </dgm:pt>
    <dgm:pt modelId="{C817588A-67F9-46C0-8D6A-4EA5DD533B39}" type="pres">
      <dgm:prSet presAssocID="{15C2B350-4448-4ED5-85B4-A2D1FB7F43A4}" presName="hierRoot1" presStyleCnt="0">
        <dgm:presLayoutVars>
          <dgm:hierBranch val="init"/>
        </dgm:presLayoutVars>
      </dgm:prSet>
      <dgm:spPr/>
    </dgm:pt>
    <dgm:pt modelId="{6BA514B5-D685-45C0-BEB4-CAD56C84B6E5}" type="pres">
      <dgm:prSet presAssocID="{15C2B350-4448-4ED5-85B4-A2D1FB7F43A4}" presName="rootComposite1" presStyleCnt="0"/>
      <dgm:spPr/>
    </dgm:pt>
    <dgm:pt modelId="{FDD19075-33DD-4511-A9D2-440B941A5D9D}" type="pres">
      <dgm:prSet presAssocID="{15C2B350-4448-4ED5-85B4-A2D1FB7F43A4}" presName="rootText1" presStyleLbl="alignAcc1" presStyleIdx="0" presStyleCnt="0">
        <dgm:presLayoutVars>
          <dgm:chPref val="3"/>
        </dgm:presLayoutVars>
      </dgm:prSet>
      <dgm:spPr/>
    </dgm:pt>
    <dgm:pt modelId="{92D8E438-54F1-4E90-B66E-E34356707E61}" type="pres">
      <dgm:prSet presAssocID="{15C2B350-4448-4ED5-85B4-A2D1FB7F43A4}" presName="topArc1" presStyleLbl="parChTrans1D1" presStyleIdx="2" presStyleCnt="8"/>
      <dgm:spPr/>
    </dgm:pt>
    <dgm:pt modelId="{5EA904FE-C7A1-4E94-BF89-6A82C5DA3695}" type="pres">
      <dgm:prSet presAssocID="{15C2B350-4448-4ED5-85B4-A2D1FB7F43A4}" presName="bottomArc1" presStyleLbl="parChTrans1D1" presStyleIdx="3" presStyleCnt="8"/>
      <dgm:spPr/>
    </dgm:pt>
    <dgm:pt modelId="{D2CBD6CB-3018-4102-861A-08EADA284559}" type="pres">
      <dgm:prSet presAssocID="{15C2B350-4448-4ED5-85B4-A2D1FB7F43A4}" presName="topConnNode1" presStyleLbl="node1" presStyleIdx="0" presStyleCnt="0"/>
      <dgm:spPr/>
    </dgm:pt>
    <dgm:pt modelId="{BC9523D2-26D7-4EA9-93D6-CF541B3B1B22}" type="pres">
      <dgm:prSet presAssocID="{15C2B350-4448-4ED5-85B4-A2D1FB7F43A4}" presName="hierChild2" presStyleCnt="0"/>
      <dgm:spPr/>
    </dgm:pt>
    <dgm:pt modelId="{AFB6718A-5BBE-48B7-8399-BB21044D33FB}" type="pres">
      <dgm:prSet presAssocID="{15C2B350-4448-4ED5-85B4-A2D1FB7F43A4}" presName="hierChild3" presStyleCnt="0"/>
      <dgm:spPr/>
    </dgm:pt>
    <dgm:pt modelId="{5DF0952A-9794-4BA6-91F9-ABDF3913A791}" type="pres">
      <dgm:prSet presAssocID="{6C5E21FA-BC70-477B-9125-7CF3087C9AE5}" presName="hierRoot1" presStyleCnt="0">
        <dgm:presLayoutVars>
          <dgm:hierBranch val="init"/>
        </dgm:presLayoutVars>
      </dgm:prSet>
      <dgm:spPr/>
    </dgm:pt>
    <dgm:pt modelId="{01816ED0-567E-4606-91CE-945F4EB2179C}" type="pres">
      <dgm:prSet presAssocID="{6C5E21FA-BC70-477B-9125-7CF3087C9AE5}" presName="rootComposite1" presStyleCnt="0"/>
      <dgm:spPr/>
    </dgm:pt>
    <dgm:pt modelId="{0AEEAAD8-CE3C-46D2-B6D0-341BB31DE771}" type="pres">
      <dgm:prSet presAssocID="{6C5E21FA-BC70-477B-9125-7CF3087C9AE5}" presName="rootText1" presStyleLbl="alignAcc1" presStyleIdx="0" presStyleCnt="0">
        <dgm:presLayoutVars>
          <dgm:chPref val="3"/>
        </dgm:presLayoutVars>
      </dgm:prSet>
      <dgm:spPr/>
    </dgm:pt>
    <dgm:pt modelId="{902671D7-09F9-4055-BAF7-2CC5C31EAF02}" type="pres">
      <dgm:prSet presAssocID="{6C5E21FA-BC70-477B-9125-7CF3087C9AE5}" presName="topArc1" presStyleLbl="parChTrans1D1" presStyleIdx="4" presStyleCnt="8"/>
      <dgm:spPr/>
    </dgm:pt>
    <dgm:pt modelId="{F5440238-9487-4B89-977E-51010937C575}" type="pres">
      <dgm:prSet presAssocID="{6C5E21FA-BC70-477B-9125-7CF3087C9AE5}" presName="bottomArc1" presStyleLbl="parChTrans1D1" presStyleIdx="5" presStyleCnt="8"/>
      <dgm:spPr/>
    </dgm:pt>
    <dgm:pt modelId="{B2E65A75-2F21-425E-AD24-4BC808691FC0}" type="pres">
      <dgm:prSet presAssocID="{6C5E21FA-BC70-477B-9125-7CF3087C9AE5}" presName="topConnNode1" presStyleLbl="node1" presStyleIdx="0" presStyleCnt="0"/>
      <dgm:spPr/>
    </dgm:pt>
    <dgm:pt modelId="{3FB9DE46-06DC-49C9-9AFF-C6828EA49596}" type="pres">
      <dgm:prSet presAssocID="{6C5E21FA-BC70-477B-9125-7CF3087C9AE5}" presName="hierChild2" presStyleCnt="0"/>
      <dgm:spPr/>
    </dgm:pt>
    <dgm:pt modelId="{72DFB6BB-AA00-48F3-A0A2-28568000B794}" type="pres">
      <dgm:prSet presAssocID="{6C5E21FA-BC70-477B-9125-7CF3087C9AE5}" presName="hierChild3" presStyleCnt="0"/>
      <dgm:spPr/>
    </dgm:pt>
    <dgm:pt modelId="{9BA26665-4BB4-4259-B63C-C23CBADF6B83}" type="pres">
      <dgm:prSet presAssocID="{D188C148-D9A1-485A-8445-CA2FBFD8BABE}" presName="hierRoot1" presStyleCnt="0">
        <dgm:presLayoutVars>
          <dgm:hierBranch val="init"/>
        </dgm:presLayoutVars>
      </dgm:prSet>
      <dgm:spPr/>
    </dgm:pt>
    <dgm:pt modelId="{9EA90B76-700B-4829-AA54-EAF06E80996D}" type="pres">
      <dgm:prSet presAssocID="{D188C148-D9A1-485A-8445-CA2FBFD8BABE}" presName="rootComposite1" presStyleCnt="0"/>
      <dgm:spPr/>
    </dgm:pt>
    <dgm:pt modelId="{4FA49AE2-7A94-4B29-B7CA-F40C44A21808}" type="pres">
      <dgm:prSet presAssocID="{D188C148-D9A1-485A-8445-CA2FBFD8BABE}" presName="rootText1" presStyleLbl="alignAcc1" presStyleIdx="0" presStyleCnt="0">
        <dgm:presLayoutVars>
          <dgm:chPref val="3"/>
        </dgm:presLayoutVars>
      </dgm:prSet>
      <dgm:spPr/>
    </dgm:pt>
    <dgm:pt modelId="{86C16067-EA59-4110-8B28-D9E6A297C60E}" type="pres">
      <dgm:prSet presAssocID="{D188C148-D9A1-485A-8445-CA2FBFD8BABE}" presName="topArc1" presStyleLbl="parChTrans1D1" presStyleIdx="6" presStyleCnt="8"/>
      <dgm:spPr/>
    </dgm:pt>
    <dgm:pt modelId="{192F344C-05A7-4849-953B-857C9A3A378D}" type="pres">
      <dgm:prSet presAssocID="{D188C148-D9A1-485A-8445-CA2FBFD8BABE}" presName="bottomArc1" presStyleLbl="parChTrans1D1" presStyleIdx="7" presStyleCnt="8"/>
      <dgm:spPr/>
    </dgm:pt>
    <dgm:pt modelId="{517305D0-3117-4088-8C35-5472B7E946C5}" type="pres">
      <dgm:prSet presAssocID="{D188C148-D9A1-485A-8445-CA2FBFD8BABE}" presName="topConnNode1" presStyleLbl="node1" presStyleIdx="0" presStyleCnt="0"/>
      <dgm:spPr/>
    </dgm:pt>
    <dgm:pt modelId="{7C2315AE-3D3A-4B79-8D14-FD9AB33D8655}" type="pres">
      <dgm:prSet presAssocID="{D188C148-D9A1-485A-8445-CA2FBFD8BABE}" presName="hierChild2" presStyleCnt="0"/>
      <dgm:spPr/>
    </dgm:pt>
    <dgm:pt modelId="{CCCA2544-98FD-419D-8426-7155C2841A75}" type="pres">
      <dgm:prSet presAssocID="{D188C148-D9A1-485A-8445-CA2FBFD8BABE}" presName="hierChild3" presStyleCnt="0"/>
      <dgm:spPr/>
    </dgm:pt>
  </dgm:ptLst>
  <dgm:cxnLst>
    <dgm:cxn modelId="{7EFA7209-FCA8-488C-ABC8-3BEC8183576C}" type="presOf" srcId="{6C5E21FA-BC70-477B-9125-7CF3087C9AE5}" destId="{0AEEAAD8-CE3C-46D2-B6D0-341BB31DE771}" srcOrd="0" destOrd="0" presId="urn:microsoft.com/office/officeart/2008/layout/HalfCircleOrganizationChart"/>
    <dgm:cxn modelId="{FE047536-A239-498D-A53F-7BBA9C31C268}" type="presOf" srcId="{D188C148-D9A1-485A-8445-CA2FBFD8BABE}" destId="{4FA49AE2-7A94-4B29-B7CA-F40C44A21808}" srcOrd="0" destOrd="0" presId="urn:microsoft.com/office/officeart/2008/layout/HalfCircleOrganizationChart"/>
    <dgm:cxn modelId="{6DA7AE3C-3096-462D-96DA-9F8A70988CA9}" type="presOf" srcId="{15C2B350-4448-4ED5-85B4-A2D1FB7F43A4}" destId="{FDD19075-33DD-4511-A9D2-440B941A5D9D}" srcOrd="0" destOrd="0" presId="urn:microsoft.com/office/officeart/2008/layout/HalfCircleOrganizationChart"/>
    <dgm:cxn modelId="{CE279262-DD18-4481-A75D-ECF16A98F1EF}" type="presOf" srcId="{F2F27EEF-EE41-4C4E-A999-19F94C7D9B39}" destId="{9A530B49-B7F0-493E-A83E-4A4646E26296}" srcOrd="0" destOrd="0" presId="urn:microsoft.com/office/officeart/2008/layout/HalfCircleOrganizationChart"/>
    <dgm:cxn modelId="{CC737447-965D-4C35-88A2-609DB1AF93AF}" srcId="{F2F27EEF-EE41-4C4E-A999-19F94C7D9B39}" destId="{15C2B350-4448-4ED5-85B4-A2D1FB7F43A4}" srcOrd="1" destOrd="0" parTransId="{C61BFD06-6FFF-45D0-8A3F-233D33CEB333}" sibTransId="{BB8E0486-9CE6-4CFC-8762-619F0A82FD9A}"/>
    <dgm:cxn modelId="{6D9D816B-353C-4BCF-BFA6-542BA5518402}" type="presOf" srcId="{5E0CD15A-D772-41F9-BE7B-1E238DFE4C22}" destId="{72B9095F-FF4E-4ED6-8592-00F6CA6572F9}" srcOrd="0" destOrd="0" presId="urn:microsoft.com/office/officeart/2008/layout/HalfCircleOrganizationChart"/>
    <dgm:cxn modelId="{E9FCB14F-80C6-4923-A12D-172B22BCD67C}" srcId="{F2F27EEF-EE41-4C4E-A999-19F94C7D9B39}" destId="{5E0CD15A-D772-41F9-BE7B-1E238DFE4C22}" srcOrd="0" destOrd="0" parTransId="{F4884F9E-F953-4FC6-B433-E9B88F428619}" sibTransId="{5E6E449F-3013-4EE0-B8D7-6719FFBB242F}"/>
    <dgm:cxn modelId="{8BDE8955-56A5-400F-B312-7F05BB3D0BC3}" type="presOf" srcId="{5E0CD15A-D772-41F9-BE7B-1E238DFE4C22}" destId="{A188AEBA-4CCC-4434-BDC6-4B06E2EE8506}" srcOrd="1" destOrd="0" presId="urn:microsoft.com/office/officeart/2008/layout/HalfCircleOrganizationChart"/>
    <dgm:cxn modelId="{B34FD859-BF11-4F78-8CF4-178B9CB108D3}" type="presOf" srcId="{15C2B350-4448-4ED5-85B4-A2D1FB7F43A4}" destId="{D2CBD6CB-3018-4102-861A-08EADA284559}" srcOrd="1" destOrd="0" presId="urn:microsoft.com/office/officeart/2008/layout/HalfCircleOrganizationChart"/>
    <dgm:cxn modelId="{D533B99A-1509-4E55-B445-21FD7ED97029}" type="presOf" srcId="{D188C148-D9A1-485A-8445-CA2FBFD8BABE}" destId="{517305D0-3117-4088-8C35-5472B7E946C5}" srcOrd="1" destOrd="0" presId="urn:microsoft.com/office/officeart/2008/layout/HalfCircleOrganizationChart"/>
    <dgm:cxn modelId="{B149E4BA-8BCD-4353-9D68-CAF37C2BC6F8}" type="presOf" srcId="{6C5E21FA-BC70-477B-9125-7CF3087C9AE5}" destId="{B2E65A75-2F21-425E-AD24-4BC808691FC0}" srcOrd="1" destOrd="0" presId="urn:microsoft.com/office/officeart/2008/layout/HalfCircleOrganizationChart"/>
    <dgm:cxn modelId="{DF8ACAC2-D2C3-43E9-8EEB-4BD97062AD6B}" srcId="{F2F27EEF-EE41-4C4E-A999-19F94C7D9B39}" destId="{D188C148-D9A1-485A-8445-CA2FBFD8BABE}" srcOrd="3" destOrd="0" parTransId="{A99FD91A-E368-4601-AE2E-DFD41A6C4676}" sibTransId="{E62DC542-F3F8-4998-A149-202EAE10EEF3}"/>
    <dgm:cxn modelId="{43101ACE-7701-4A12-9F1D-A73951B5F035}" srcId="{F2F27EEF-EE41-4C4E-A999-19F94C7D9B39}" destId="{6C5E21FA-BC70-477B-9125-7CF3087C9AE5}" srcOrd="2" destOrd="0" parTransId="{2E4FD458-665C-4084-869C-93B075532059}" sibTransId="{4B855625-CEE1-44F6-8B61-98B58E4D4A4F}"/>
    <dgm:cxn modelId="{1414657D-691A-4D36-BF95-A7AAB1CA475A}" type="presParOf" srcId="{9A530B49-B7F0-493E-A83E-4A4646E26296}" destId="{1066DA57-C084-493D-BE71-9B7948B420A7}" srcOrd="0" destOrd="0" presId="urn:microsoft.com/office/officeart/2008/layout/HalfCircleOrganizationChart"/>
    <dgm:cxn modelId="{56BC979B-2C42-4D5C-8D7D-EBA883DA86B7}" type="presParOf" srcId="{1066DA57-C084-493D-BE71-9B7948B420A7}" destId="{7390B72D-54F0-4E7C-B183-B9ECA5003932}" srcOrd="0" destOrd="0" presId="urn:microsoft.com/office/officeart/2008/layout/HalfCircleOrganizationChart"/>
    <dgm:cxn modelId="{EBFC786E-16ED-4A85-BE04-FFFE2D378E39}" type="presParOf" srcId="{7390B72D-54F0-4E7C-B183-B9ECA5003932}" destId="{72B9095F-FF4E-4ED6-8592-00F6CA6572F9}" srcOrd="0" destOrd="0" presId="urn:microsoft.com/office/officeart/2008/layout/HalfCircleOrganizationChart"/>
    <dgm:cxn modelId="{F1205849-5095-450F-BB27-641E7F2BEB2D}" type="presParOf" srcId="{7390B72D-54F0-4E7C-B183-B9ECA5003932}" destId="{9BB0C1CC-5588-4262-8358-72F7AC8B5506}" srcOrd="1" destOrd="0" presId="urn:microsoft.com/office/officeart/2008/layout/HalfCircleOrganizationChart"/>
    <dgm:cxn modelId="{66E1F5DC-B964-48A1-BF61-07CA715312E9}" type="presParOf" srcId="{7390B72D-54F0-4E7C-B183-B9ECA5003932}" destId="{3C4520E0-D6DC-4439-A721-1918CD488120}" srcOrd="2" destOrd="0" presId="urn:microsoft.com/office/officeart/2008/layout/HalfCircleOrganizationChart"/>
    <dgm:cxn modelId="{0C2F9216-9EF8-4C2A-A6F5-BE0BCE4AB67A}" type="presParOf" srcId="{7390B72D-54F0-4E7C-B183-B9ECA5003932}" destId="{A188AEBA-4CCC-4434-BDC6-4B06E2EE8506}" srcOrd="3" destOrd="0" presId="urn:microsoft.com/office/officeart/2008/layout/HalfCircleOrganizationChart"/>
    <dgm:cxn modelId="{32B22A9B-B2A0-43B4-A17F-A9ACE296FC6F}" type="presParOf" srcId="{1066DA57-C084-493D-BE71-9B7948B420A7}" destId="{EEC76843-DD0A-416D-933D-BC969E3D6561}" srcOrd="1" destOrd="0" presId="urn:microsoft.com/office/officeart/2008/layout/HalfCircleOrganizationChart"/>
    <dgm:cxn modelId="{9BAA43B3-59A0-495C-8EF7-72A956C1B086}" type="presParOf" srcId="{1066DA57-C084-493D-BE71-9B7948B420A7}" destId="{BA88E174-6411-45A1-92D9-CCD6826066B3}" srcOrd="2" destOrd="0" presId="urn:microsoft.com/office/officeart/2008/layout/HalfCircleOrganizationChart"/>
    <dgm:cxn modelId="{0B4339B7-0992-4548-8952-BDA1C1BA580A}" type="presParOf" srcId="{9A530B49-B7F0-493E-A83E-4A4646E26296}" destId="{C817588A-67F9-46C0-8D6A-4EA5DD533B39}" srcOrd="1" destOrd="0" presId="urn:microsoft.com/office/officeart/2008/layout/HalfCircleOrganizationChart"/>
    <dgm:cxn modelId="{8A1DA067-EBC3-4129-9725-D5B7C447CDC5}" type="presParOf" srcId="{C817588A-67F9-46C0-8D6A-4EA5DD533B39}" destId="{6BA514B5-D685-45C0-BEB4-CAD56C84B6E5}" srcOrd="0" destOrd="0" presId="urn:microsoft.com/office/officeart/2008/layout/HalfCircleOrganizationChart"/>
    <dgm:cxn modelId="{B27B3C5F-8617-443E-9424-E754FABBCAE4}" type="presParOf" srcId="{6BA514B5-D685-45C0-BEB4-CAD56C84B6E5}" destId="{FDD19075-33DD-4511-A9D2-440B941A5D9D}" srcOrd="0" destOrd="0" presId="urn:microsoft.com/office/officeart/2008/layout/HalfCircleOrganizationChart"/>
    <dgm:cxn modelId="{A5698DE4-1B32-43A9-BA49-13F2684F0D9A}" type="presParOf" srcId="{6BA514B5-D685-45C0-BEB4-CAD56C84B6E5}" destId="{92D8E438-54F1-4E90-B66E-E34356707E61}" srcOrd="1" destOrd="0" presId="urn:microsoft.com/office/officeart/2008/layout/HalfCircleOrganizationChart"/>
    <dgm:cxn modelId="{261B88BC-F1E0-4F62-A75A-8377536B945E}" type="presParOf" srcId="{6BA514B5-D685-45C0-BEB4-CAD56C84B6E5}" destId="{5EA904FE-C7A1-4E94-BF89-6A82C5DA3695}" srcOrd="2" destOrd="0" presId="urn:microsoft.com/office/officeart/2008/layout/HalfCircleOrganizationChart"/>
    <dgm:cxn modelId="{0AD567BA-2628-45AF-A3FD-5388CE4D63A1}" type="presParOf" srcId="{6BA514B5-D685-45C0-BEB4-CAD56C84B6E5}" destId="{D2CBD6CB-3018-4102-861A-08EADA284559}" srcOrd="3" destOrd="0" presId="urn:microsoft.com/office/officeart/2008/layout/HalfCircleOrganizationChart"/>
    <dgm:cxn modelId="{7AAC0B93-53B6-4B55-8FB3-39E9F179A230}" type="presParOf" srcId="{C817588A-67F9-46C0-8D6A-4EA5DD533B39}" destId="{BC9523D2-26D7-4EA9-93D6-CF541B3B1B22}" srcOrd="1" destOrd="0" presId="urn:microsoft.com/office/officeart/2008/layout/HalfCircleOrganizationChart"/>
    <dgm:cxn modelId="{953F0DC0-1B2A-4530-8615-FE484F077CC1}" type="presParOf" srcId="{C817588A-67F9-46C0-8D6A-4EA5DD533B39}" destId="{AFB6718A-5BBE-48B7-8399-BB21044D33FB}" srcOrd="2" destOrd="0" presId="urn:microsoft.com/office/officeart/2008/layout/HalfCircleOrganizationChart"/>
    <dgm:cxn modelId="{410E012F-9C34-44EF-8F47-7E5C6F6EDAFC}" type="presParOf" srcId="{9A530B49-B7F0-493E-A83E-4A4646E26296}" destId="{5DF0952A-9794-4BA6-91F9-ABDF3913A791}" srcOrd="2" destOrd="0" presId="urn:microsoft.com/office/officeart/2008/layout/HalfCircleOrganizationChart"/>
    <dgm:cxn modelId="{EE32D79A-1C24-45BD-9E59-30F20B37A6C8}" type="presParOf" srcId="{5DF0952A-9794-4BA6-91F9-ABDF3913A791}" destId="{01816ED0-567E-4606-91CE-945F4EB2179C}" srcOrd="0" destOrd="0" presId="urn:microsoft.com/office/officeart/2008/layout/HalfCircleOrganizationChart"/>
    <dgm:cxn modelId="{C8B7860C-C93D-4765-9073-1FE557DC004E}" type="presParOf" srcId="{01816ED0-567E-4606-91CE-945F4EB2179C}" destId="{0AEEAAD8-CE3C-46D2-B6D0-341BB31DE771}" srcOrd="0" destOrd="0" presId="urn:microsoft.com/office/officeart/2008/layout/HalfCircleOrganizationChart"/>
    <dgm:cxn modelId="{6691F728-5C36-46CE-A0DC-129698F5EB28}" type="presParOf" srcId="{01816ED0-567E-4606-91CE-945F4EB2179C}" destId="{902671D7-09F9-4055-BAF7-2CC5C31EAF02}" srcOrd="1" destOrd="0" presId="urn:microsoft.com/office/officeart/2008/layout/HalfCircleOrganizationChart"/>
    <dgm:cxn modelId="{D28C0ED6-9FC1-46C6-A0E1-C3E52E68B913}" type="presParOf" srcId="{01816ED0-567E-4606-91CE-945F4EB2179C}" destId="{F5440238-9487-4B89-977E-51010937C575}" srcOrd="2" destOrd="0" presId="urn:microsoft.com/office/officeart/2008/layout/HalfCircleOrganizationChart"/>
    <dgm:cxn modelId="{E16B07BA-9157-4589-A589-003F52532588}" type="presParOf" srcId="{01816ED0-567E-4606-91CE-945F4EB2179C}" destId="{B2E65A75-2F21-425E-AD24-4BC808691FC0}" srcOrd="3" destOrd="0" presId="urn:microsoft.com/office/officeart/2008/layout/HalfCircleOrganizationChart"/>
    <dgm:cxn modelId="{908A2136-F4B5-4C45-A93F-2D30FE023CCF}" type="presParOf" srcId="{5DF0952A-9794-4BA6-91F9-ABDF3913A791}" destId="{3FB9DE46-06DC-49C9-9AFF-C6828EA49596}" srcOrd="1" destOrd="0" presId="urn:microsoft.com/office/officeart/2008/layout/HalfCircleOrganizationChart"/>
    <dgm:cxn modelId="{1223AB14-3C47-4800-8853-2B1BFF01F482}" type="presParOf" srcId="{5DF0952A-9794-4BA6-91F9-ABDF3913A791}" destId="{72DFB6BB-AA00-48F3-A0A2-28568000B794}" srcOrd="2" destOrd="0" presId="urn:microsoft.com/office/officeart/2008/layout/HalfCircleOrganizationChart"/>
    <dgm:cxn modelId="{1115F8D3-FFFD-4727-ABD5-BC7D232EEA9D}" type="presParOf" srcId="{9A530B49-B7F0-493E-A83E-4A4646E26296}" destId="{9BA26665-4BB4-4259-B63C-C23CBADF6B83}" srcOrd="3" destOrd="0" presId="urn:microsoft.com/office/officeart/2008/layout/HalfCircleOrganizationChart"/>
    <dgm:cxn modelId="{2363D05B-C6F7-4B46-B034-F30B58017608}" type="presParOf" srcId="{9BA26665-4BB4-4259-B63C-C23CBADF6B83}" destId="{9EA90B76-700B-4829-AA54-EAF06E80996D}" srcOrd="0" destOrd="0" presId="urn:microsoft.com/office/officeart/2008/layout/HalfCircleOrganizationChart"/>
    <dgm:cxn modelId="{47A87619-44CC-4A15-ADC5-E401EABAA266}" type="presParOf" srcId="{9EA90B76-700B-4829-AA54-EAF06E80996D}" destId="{4FA49AE2-7A94-4B29-B7CA-F40C44A21808}" srcOrd="0" destOrd="0" presId="urn:microsoft.com/office/officeart/2008/layout/HalfCircleOrganizationChart"/>
    <dgm:cxn modelId="{0FDAAA2E-C122-416D-AC97-3C7675A49446}" type="presParOf" srcId="{9EA90B76-700B-4829-AA54-EAF06E80996D}" destId="{86C16067-EA59-4110-8B28-D9E6A297C60E}" srcOrd="1" destOrd="0" presId="urn:microsoft.com/office/officeart/2008/layout/HalfCircleOrganizationChart"/>
    <dgm:cxn modelId="{3B7E31F2-7F8C-42B6-9168-534A3D6B5F32}" type="presParOf" srcId="{9EA90B76-700B-4829-AA54-EAF06E80996D}" destId="{192F344C-05A7-4849-953B-857C9A3A378D}" srcOrd="2" destOrd="0" presId="urn:microsoft.com/office/officeart/2008/layout/HalfCircleOrganizationChart"/>
    <dgm:cxn modelId="{96F67855-A03D-46DB-BC0A-3A4151443BAE}" type="presParOf" srcId="{9EA90B76-700B-4829-AA54-EAF06E80996D}" destId="{517305D0-3117-4088-8C35-5472B7E946C5}" srcOrd="3" destOrd="0" presId="urn:microsoft.com/office/officeart/2008/layout/HalfCircleOrganizationChart"/>
    <dgm:cxn modelId="{80F10E96-FCB7-4185-95D2-5593859CB00E}" type="presParOf" srcId="{9BA26665-4BB4-4259-B63C-C23CBADF6B83}" destId="{7C2315AE-3D3A-4B79-8D14-FD9AB33D8655}" srcOrd="1" destOrd="0" presId="urn:microsoft.com/office/officeart/2008/layout/HalfCircleOrganizationChart"/>
    <dgm:cxn modelId="{35BD1133-2CEC-466F-A88A-888BBC2064FC}" type="presParOf" srcId="{9BA26665-4BB4-4259-B63C-C23CBADF6B83}" destId="{CCCA2544-98FD-419D-8426-7155C2841A7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AA33E0-2196-4671-8818-0102D3F8A02C}" type="doc">
      <dgm:prSet loTypeId="urn:microsoft.com/office/officeart/2005/8/layout/vProcess5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1740905D-C0C0-4BBD-AFBB-527EC5FB88AB}">
      <dgm:prSet/>
      <dgm:spPr/>
      <dgm:t>
        <a:bodyPr/>
        <a:lstStyle/>
        <a:p>
          <a:r>
            <a:rPr lang="ko-KR" b="1" dirty="0"/>
            <a:t>학습 세트 </a:t>
          </a:r>
          <a:r>
            <a:rPr lang="en-US" b="1" dirty="0"/>
            <a:t>(Training Set)</a:t>
          </a:r>
          <a:endParaRPr lang="en-US" dirty="0"/>
        </a:p>
      </dgm:t>
    </dgm:pt>
    <dgm:pt modelId="{0C7937AA-1394-40B7-8A5C-B4FF28FBCA9A}" type="parTrans" cxnId="{F8BBFF9E-ABAA-4E4E-A552-8F83383DCE02}">
      <dgm:prSet/>
      <dgm:spPr/>
      <dgm:t>
        <a:bodyPr/>
        <a:lstStyle/>
        <a:p>
          <a:endParaRPr lang="en-US"/>
        </a:p>
      </dgm:t>
    </dgm:pt>
    <dgm:pt modelId="{82DC20F1-4077-432D-967B-67DEE5E36DAA}" type="sibTrans" cxnId="{F8BBFF9E-ABAA-4E4E-A552-8F83383DCE02}">
      <dgm:prSet/>
      <dgm:spPr/>
      <dgm:t>
        <a:bodyPr/>
        <a:lstStyle/>
        <a:p>
          <a:endParaRPr lang="en-US"/>
        </a:p>
      </dgm:t>
    </dgm:pt>
    <dgm:pt modelId="{5B05156D-0BE5-44A2-A4E5-CECB54D08724}">
      <dgm:prSet/>
      <dgm:spPr/>
      <dgm:t>
        <a:bodyPr/>
        <a:lstStyle/>
        <a:p>
          <a:pPr latinLnBrk="1"/>
          <a:r>
            <a:rPr lang="ko-KR" b="1" dirty="0"/>
            <a:t>검증 세트 </a:t>
          </a:r>
          <a:r>
            <a:rPr lang="en-US" b="1" dirty="0"/>
            <a:t>(Validation Set)</a:t>
          </a:r>
          <a:endParaRPr lang="en-US" dirty="0"/>
        </a:p>
      </dgm:t>
    </dgm:pt>
    <dgm:pt modelId="{C0502DCD-06F2-4E36-BF58-4E0543D79B0B}" type="parTrans" cxnId="{5D59A752-DD1F-4182-8AB3-C0E51EA354E1}">
      <dgm:prSet/>
      <dgm:spPr/>
      <dgm:t>
        <a:bodyPr/>
        <a:lstStyle/>
        <a:p>
          <a:endParaRPr lang="en-US"/>
        </a:p>
      </dgm:t>
    </dgm:pt>
    <dgm:pt modelId="{EC6F7ED3-77B3-4614-B571-EAAB444CB93A}" type="sibTrans" cxnId="{5D59A752-DD1F-4182-8AB3-C0E51EA354E1}">
      <dgm:prSet/>
      <dgm:spPr/>
      <dgm:t>
        <a:bodyPr/>
        <a:lstStyle/>
        <a:p>
          <a:endParaRPr lang="en-US"/>
        </a:p>
      </dgm:t>
    </dgm:pt>
    <dgm:pt modelId="{3ADDB2BB-ED46-4C70-BC6B-F0A058ED1EBF}">
      <dgm:prSet/>
      <dgm:spPr/>
      <dgm:t>
        <a:bodyPr/>
        <a:lstStyle/>
        <a:p>
          <a:r>
            <a:rPr lang="ko-KR" b="1" dirty="0"/>
            <a:t>테스트 세트 </a:t>
          </a:r>
          <a:r>
            <a:rPr lang="en-US" b="1" dirty="0"/>
            <a:t>(Test Set)</a:t>
          </a:r>
          <a:endParaRPr lang="en-US" dirty="0"/>
        </a:p>
      </dgm:t>
    </dgm:pt>
    <dgm:pt modelId="{0B208A2F-DA9E-4D5E-8C3D-95C7146B9271}" type="parTrans" cxnId="{6842284C-E499-4A24-9527-ECB9BA024186}">
      <dgm:prSet/>
      <dgm:spPr/>
      <dgm:t>
        <a:bodyPr/>
        <a:lstStyle/>
        <a:p>
          <a:endParaRPr lang="en-US"/>
        </a:p>
      </dgm:t>
    </dgm:pt>
    <dgm:pt modelId="{9E178B68-7DD1-4AAD-9ABB-52155DD1A0CC}" type="sibTrans" cxnId="{6842284C-E499-4A24-9527-ECB9BA024186}">
      <dgm:prSet/>
      <dgm:spPr/>
      <dgm:t>
        <a:bodyPr/>
        <a:lstStyle/>
        <a:p>
          <a:endParaRPr lang="en-US"/>
        </a:p>
      </dgm:t>
    </dgm:pt>
    <dgm:pt modelId="{0BF515F2-2978-4D35-BED9-53F1F39CED86}" type="pres">
      <dgm:prSet presAssocID="{41AA33E0-2196-4671-8818-0102D3F8A02C}" presName="outerComposite" presStyleCnt="0">
        <dgm:presLayoutVars>
          <dgm:chMax val="5"/>
          <dgm:dir/>
          <dgm:resizeHandles val="exact"/>
        </dgm:presLayoutVars>
      </dgm:prSet>
      <dgm:spPr/>
    </dgm:pt>
    <dgm:pt modelId="{003AE0F1-CEF7-4386-8B91-F89856A0B1A7}" type="pres">
      <dgm:prSet presAssocID="{41AA33E0-2196-4671-8818-0102D3F8A02C}" presName="dummyMaxCanvas" presStyleCnt="0">
        <dgm:presLayoutVars/>
      </dgm:prSet>
      <dgm:spPr/>
    </dgm:pt>
    <dgm:pt modelId="{ACEC4700-3EEA-4420-9E9E-6B2A9A7A4138}" type="pres">
      <dgm:prSet presAssocID="{41AA33E0-2196-4671-8818-0102D3F8A02C}" presName="ThreeNodes_1" presStyleLbl="node1" presStyleIdx="0" presStyleCnt="3">
        <dgm:presLayoutVars>
          <dgm:bulletEnabled val="1"/>
        </dgm:presLayoutVars>
      </dgm:prSet>
      <dgm:spPr/>
    </dgm:pt>
    <dgm:pt modelId="{AEAC64E4-ADFB-49F7-B397-7BD7C8E02D25}" type="pres">
      <dgm:prSet presAssocID="{41AA33E0-2196-4671-8818-0102D3F8A02C}" presName="ThreeNodes_2" presStyleLbl="node1" presStyleIdx="1" presStyleCnt="3">
        <dgm:presLayoutVars>
          <dgm:bulletEnabled val="1"/>
        </dgm:presLayoutVars>
      </dgm:prSet>
      <dgm:spPr/>
    </dgm:pt>
    <dgm:pt modelId="{AFDBA65F-C33D-4F8B-9689-8A096AC5A782}" type="pres">
      <dgm:prSet presAssocID="{41AA33E0-2196-4671-8818-0102D3F8A02C}" presName="ThreeNodes_3" presStyleLbl="node1" presStyleIdx="2" presStyleCnt="3">
        <dgm:presLayoutVars>
          <dgm:bulletEnabled val="1"/>
        </dgm:presLayoutVars>
      </dgm:prSet>
      <dgm:spPr/>
    </dgm:pt>
    <dgm:pt modelId="{5DFC93A8-793B-4332-9B25-65FD1E179228}" type="pres">
      <dgm:prSet presAssocID="{41AA33E0-2196-4671-8818-0102D3F8A02C}" presName="ThreeConn_1-2" presStyleLbl="fgAccFollowNode1" presStyleIdx="0" presStyleCnt="2">
        <dgm:presLayoutVars>
          <dgm:bulletEnabled val="1"/>
        </dgm:presLayoutVars>
      </dgm:prSet>
      <dgm:spPr/>
    </dgm:pt>
    <dgm:pt modelId="{B1B0BC10-D28C-4473-B405-6A90903FAC70}" type="pres">
      <dgm:prSet presAssocID="{41AA33E0-2196-4671-8818-0102D3F8A02C}" presName="ThreeConn_2-3" presStyleLbl="fgAccFollowNode1" presStyleIdx="1" presStyleCnt="2">
        <dgm:presLayoutVars>
          <dgm:bulletEnabled val="1"/>
        </dgm:presLayoutVars>
      </dgm:prSet>
      <dgm:spPr/>
    </dgm:pt>
    <dgm:pt modelId="{ABF092BA-E71A-4745-836C-E0D9DEC78171}" type="pres">
      <dgm:prSet presAssocID="{41AA33E0-2196-4671-8818-0102D3F8A02C}" presName="ThreeNodes_1_text" presStyleLbl="node1" presStyleIdx="2" presStyleCnt="3">
        <dgm:presLayoutVars>
          <dgm:bulletEnabled val="1"/>
        </dgm:presLayoutVars>
      </dgm:prSet>
      <dgm:spPr/>
    </dgm:pt>
    <dgm:pt modelId="{D87D5238-BB3A-4743-8195-6CE9B637EE60}" type="pres">
      <dgm:prSet presAssocID="{41AA33E0-2196-4671-8818-0102D3F8A02C}" presName="ThreeNodes_2_text" presStyleLbl="node1" presStyleIdx="2" presStyleCnt="3">
        <dgm:presLayoutVars>
          <dgm:bulletEnabled val="1"/>
        </dgm:presLayoutVars>
      </dgm:prSet>
      <dgm:spPr/>
    </dgm:pt>
    <dgm:pt modelId="{4C809891-8EFA-428C-AAE7-3F64717AEB49}" type="pres">
      <dgm:prSet presAssocID="{41AA33E0-2196-4671-8818-0102D3F8A02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0AC2B07-F370-46DE-975B-786B24B50127}" type="presOf" srcId="{5B05156D-0BE5-44A2-A4E5-CECB54D08724}" destId="{AEAC64E4-ADFB-49F7-B397-7BD7C8E02D25}" srcOrd="0" destOrd="0" presId="urn:microsoft.com/office/officeart/2005/8/layout/vProcess5"/>
    <dgm:cxn modelId="{05DB341D-73A0-4794-A2C2-77DEBAD9AD71}" type="presOf" srcId="{3ADDB2BB-ED46-4C70-BC6B-F0A058ED1EBF}" destId="{AFDBA65F-C33D-4F8B-9689-8A096AC5A782}" srcOrd="0" destOrd="0" presId="urn:microsoft.com/office/officeart/2005/8/layout/vProcess5"/>
    <dgm:cxn modelId="{D43D7324-88EF-4AD2-AC4B-A96C377F662B}" type="presOf" srcId="{5B05156D-0BE5-44A2-A4E5-CECB54D08724}" destId="{D87D5238-BB3A-4743-8195-6CE9B637EE60}" srcOrd="1" destOrd="0" presId="urn:microsoft.com/office/officeart/2005/8/layout/vProcess5"/>
    <dgm:cxn modelId="{E2A22931-B239-4AE7-9BC8-D397452A1BE7}" type="presOf" srcId="{1740905D-C0C0-4BBD-AFBB-527EC5FB88AB}" destId="{ACEC4700-3EEA-4420-9E9E-6B2A9A7A4138}" srcOrd="0" destOrd="0" presId="urn:microsoft.com/office/officeart/2005/8/layout/vProcess5"/>
    <dgm:cxn modelId="{6842284C-E499-4A24-9527-ECB9BA024186}" srcId="{41AA33E0-2196-4671-8818-0102D3F8A02C}" destId="{3ADDB2BB-ED46-4C70-BC6B-F0A058ED1EBF}" srcOrd="2" destOrd="0" parTransId="{0B208A2F-DA9E-4D5E-8C3D-95C7146B9271}" sibTransId="{9E178B68-7DD1-4AAD-9ABB-52155DD1A0CC}"/>
    <dgm:cxn modelId="{BBD9CE6E-8D5C-43F3-A228-A4C66C4C9E8F}" type="presOf" srcId="{3ADDB2BB-ED46-4C70-BC6B-F0A058ED1EBF}" destId="{4C809891-8EFA-428C-AAE7-3F64717AEB49}" srcOrd="1" destOrd="0" presId="urn:microsoft.com/office/officeart/2005/8/layout/vProcess5"/>
    <dgm:cxn modelId="{5D59A752-DD1F-4182-8AB3-C0E51EA354E1}" srcId="{41AA33E0-2196-4671-8818-0102D3F8A02C}" destId="{5B05156D-0BE5-44A2-A4E5-CECB54D08724}" srcOrd="1" destOrd="0" parTransId="{C0502DCD-06F2-4E36-BF58-4E0543D79B0B}" sibTransId="{EC6F7ED3-77B3-4614-B571-EAAB444CB93A}"/>
    <dgm:cxn modelId="{795DBB99-7FA1-47E5-B599-BB9A35F0E0F4}" type="presOf" srcId="{1740905D-C0C0-4BBD-AFBB-527EC5FB88AB}" destId="{ABF092BA-E71A-4745-836C-E0D9DEC78171}" srcOrd="1" destOrd="0" presId="urn:microsoft.com/office/officeart/2005/8/layout/vProcess5"/>
    <dgm:cxn modelId="{F8BBFF9E-ABAA-4E4E-A552-8F83383DCE02}" srcId="{41AA33E0-2196-4671-8818-0102D3F8A02C}" destId="{1740905D-C0C0-4BBD-AFBB-527EC5FB88AB}" srcOrd="0" destOrd="0" parTransId="{0C7937AA-1394-40B7-8A5C-B4FF28FBCA9A}" sibTransId="{82DC20F1-4077-432D-967B-67DEE5E36DAA}"/>
    <dgm:cxn modelId="{7375C2AB-A568-4093-96E8-349C47508CD6}" type="presOf" srcId="{EC6F7ED3-77B3-4614-B571-EAAB444CB93A}" destId="{B1B0BC10-D28C-4473-B405-6A90903FAC70}" srcOrd="0" destOrd="0" presId="urn:microsoft.com/office/officeart/2005/8/layout/vProcess5"/>
    <dgm:cxn modelId="{B2ABECB1-CE9D-4417-8B6F-BE635846C036}" type="presOf" srcId="{82DC20F1-4077-432D-967B-67DEE5E36DAA}" destId="{5DFC93A8-793B-4332-9B25-65FD1E179228}" srcOrd="0" destOrd="0" presId="urn:microsoft.com/office/officeart/2005/8/layout/vProcess5"/>
    <dgm:cxn modelId="{686545B6-E0CB-438B-989B-98D128D85B6B}" type="presOf" srcId="{41AA33E0-2196-4671-8818-0102D3F8A02C}" destId="{0BF515F2-2978-4D35-BED9-53F1F39CED86}" srcOrd="0" destOrd="0" presId="urn:microsoft.com/office/officeart/2005/8/layout/vProcess5"/>
    <dgm:cxn modelId="{B67CD49B-4531-4EFA-BDF9-78F2091150BF}" type="presParOf" srcId="{0BF515F2-2978-4D35-BED9-53F1F39CED86}" destId="{003AE0F1-CEF7-4386-8B91-F89856A0B1A7}" srcOrd="0" destOrd="0" presId="urn:microsoft.com/office/officeart/2005/8/layout/vProcess5"/>
    <dgm:cxn modelId="{282BE539-431B-416A-9C84-5A3B7A3EB08D}" type="presParOf" srcId="{0BF515F2-2978-4D35-BED9-53F1F39CED86}" destId="{ACEC4700-3EEA-4420-9E9E-6B2A9A7A4138}" srcOrd="1" destOrd="0" presId="urn:microsoft.com/office/officeart/2005/8/layout/vProcess5"/>
    <dgm:cxn modelId="{DCBDD425-CED9-4BDE-9857-F1FE9DD1EFF1}" type="presParOf" srcId="{0BF515F2-2978-4D35-BED9-53F1F39CED86}" destId="{AEAC64E4-ADFB-49F7-B397-7BD7C8E02D25}" srcOrd="2" destOrd="0" presId="urn:microsoft.com/office/officeart/2005/8/layout/vProcess5"/>
    <dgm:cxn modelId="{A7348EF4-A816-44BF-A74F-36E1AC6F4301}" type="presParOf" srcId="{0BF515F2-2978-4D35-BED9-53F1F39CED86}" destId="{AFDBA65F-C33D-4F8B-9689-8A096AC5A782}" srcOrd="3" destOrd="0" presId="urn:microsoft.com/office/officeart/2005/8/layout/vProcess5"/>
    <dgm:cxn modelId="{7B5E6194-51CD-4553-9294-2F053D7AD4F8}" type="presParOf" srcId="{0BF515F2-2978-4D35-BED9-53F1F39CED86}" destId="{5DFC93A8-793B-4332-9B25-65FD1E179228}" srcOrd="4" destOrd="0" presId="urn:microsoft.com/office/officeart/2005/8/layout/vProcess5"/>
    <dgm:cxn modelId="{80013669-818B-4FCE-81EE-E906F374F283}" type="presParOf" srcId="{0BF515F2-2978-4D35-BED9-53F1F39CED86}" destId="{B1B0BC10-D28C-4473-B405-6A90903FAC70}" srcOrd="5" destOrd="0" presId="urn:microsoft.com/office/officeart/2005/8/layout/vProcess5"/>
    <dgm:cxn modelId="{B51A47FC-B5DF-4C73-8EA9-35F50E15404F}" type="presParOf" srcId="{0BF515F2-2978-4D35-BED9-53F1F39CED86}" destId="{ABF092BA-E71A-4745-836C-E0D9DEC78171}" srcOrd="6" destOrd="0" presId="urn:microsoft.com/office/officeart/2005/8/layout/vProcess5"/>
    <dgm:cxn modelId="{F8EB5F63-43ED-45D1-B04A-3CA4ACDF078E}" type="presParOf" srcId="{0BF515F2-2978-4D35-BED9-53F1F39CED86}" destId="{D87D5238-BB3A-4743-8195-6CE9B637EE60}" srcOrd="7" destOrd="0" presId="urn:microsoft.com/office/officeart/2005/8/layout/vProcess5"/>
    <dgm:cxn modelId="{1A161438-B345-4106-AFF3-7D3A33C3E171}" type="presParOf" srcId="{0BF515F2-2978-4D35-BED9-53F1F39CED86}" destId="{4C809891-8EFA-428C-AAE7-3F64717AEB4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B2EB91-85A2-46CB-B873-B3AF89339593}" type="doc">
      <dgm:prSet loTypeId="urn:microsoft.com/office/officeart/2005/8/layout/hList9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D6C4E6A-C340-423A-90EB-C50090AF4102}">
      <dgm:prSet custT="1"/>
      <dgm:spPr/>
      <dgm:t>
        <a:bodyPr/>
        <a:lstStyle/>
        <a:p>
          <a:r>
            <a:rPr lang="ko-KR" sz="1600" b="1" dirty="0" err="1"/>
            <a:t>과적합</a:t>
          </a:r>
          <a:r>
            <a:rPr lang="ko-KR" sz="1200" b="1" dirty="0"/>
            <a:t> </a:t>
          </a:r>
          <a:r>
            <a:rPr lang="en-US" sz="1200" b="1" dirty="0"/>
            <a:t>(Overfitting)</a:t>
          </a:r>
          <a:endParaRPr lang="en-US" sz="1200" dirty="0"/>
        </a:p>
      </dgm:t>
    </dgm:pt>
    <dgm:pt modelId="{C705E0CA-4746-440B-B735-B445E1FD6E4F}" type="parTrans" cxnId="{D2727CBB-C475-4B9A-8F13-546BAC4554D4}">
      <dgm:prSet/>
      <dgm:spPr/>
      <dgm:t>
        <a:bodyPr/>
        <a:lstStyle/>
        <a:p>
          <a:endParaRPr lang="en-US" sz="1800"/>
        </a:p>
      </dgm:t>
    </dgm:pt>
    <dgm:pt modelId="{C7FC4429-8012-4747-8487-BBD354D01064}" type="sibTrans" cxnId="{D2727CBB-C475-4B9A-8F13-546BAC4554D4}">
      <dgm:prSet/>
      <dgm:spPr/>
      <dgm:t>
        <a:bodyPr/>
        <a:lstStyle/>
        <a:p>
          <a:endParaRPr lang="en-US" sz="1800"/>
        </a:p>
      </dgm:t>
    </dgm:pt>
    <dgm:pt modelId="{2408FF8D-D48A-4B8E-ADC0-83454D2647D1}">
      <dgm:prSet custT="1"/>
      <dgm:spPr/>
      <dgm:t>
        <a:bodyPr/>
        <a:lstStyle/>
        <a:p>
          <a:r>
            <a:rPr lang="ko-KR" sz="1600" b="1" dirty="0"/>
            <a:t>과소적합</a:t>
          </a:r>
          <a:r>
            <a:rPr lang="ko-KR" sz="1200" b="1" dirty="0"/>
            <a:t> </a:t>
          </a:r>
          <a:r>
            <a:rPr lang="en-US" sz="1200" b="1" dirty="0"/>
            <a:t>(Underfitting)</a:t>
          </a:r>
          <a:endParaRPr lang="en-US" sz="1200" dirty="0"/>
        </a:p>
      </dgm:t>
    </dgm:pt>
    <dgm:pt modelId="{77466C4D-B1A5-4D51-9068-C41E3614F84C}" type="parTrans" cxnId="{94D82B67-7C37-4369-ABBB-56D2B3600DD4}">
      <dgm:prSet/>
      <dgm:spPr/>
      <dgm:t>
        <a:bodyPr/>
        <a:lstStyle/>
        <a:p>
          <a:pPr latinLnBrk="1"/>
          <a:endParaRPr lang="ko-KR" altLang="en-US" sz="1800"/>
        </a:p>
      </dgm:t>
    </dgm:pt>
    <dgm:pt modelId="{D9019D5A-3478-437D-9815-4CF730FD2891}" type="sibTrans" cxnId="{94D82B67-7C37-4369-ABBB-56D2B3600DD4}">
      <dgm:prSet/>
      <dgm:spPr/>
      <dgm:t>
        <a:bodyPr/>
        <a:lstStyle/>
        <a:p>
          <a:pPr latinLnBrk="1"/>
          <a:endParaRPr lang="ko-KR" altLang="en-US" sz="1800"/>
        </a:p>
      </dgm:t>
    </dgm:pt>
    <dgm:pt modelId="{1ED79869-6876-419C-BF14-4014830438A7}">
      <dgm:prSet custT="1"/>
      <dgm:spPr/>
      <dgm:t>
        <a:bodyPr/>
        <a:lstStyle/>
        <a:p>
          <a:r>
            <a:rPr lang="ko-KR" sz="1600" b="1" dirty="0"/>
            <a:t>평가</a:t>
          </a:r>
          <a:r>
            <a:rPr lang="ko-KR" sz="1200" b="1" dirty="0"/>
            <a:t> </a:t>
          </a:r>
          <a:r>
            <a:rPr lang="en-US" sz="1200" b="1" dirty="0"/>
            <a:t>(Evaluation)</a:t>
          </a:r>
          <a:endParaRPr lang="en-US" sz="1200" dirty="0"/>
        </a:p>
      </dgm:t>
    </dgm:pt>
    <dgm:pt modelId="{8F01F706-77D3-44A8-9413-DB7F16B1E15B}" type="sibTrans" cxnId="{AD089630-1DD3-4577-A319-1E4735E9BD2F}">
      <dgm:prSet/>
      <dgm:spPr/>
      <dgm:t>
        <a:bodyPr/>
        <a:lstStyle/>
        <a:p>
          <a:endParaRPr lang="en-US" sz="1800"/>
        </a:p>
      </dgm:t>
    </dgm:pt>
    <dgm:pt modelId="{881E8698-F30B-468B-9738-075843DAA08E}" type="parTrans" cxnId="{AD089630-1DD3-4577-A319-1E4735E9BD2F}">
      <dgm:prSet/>
      <dgm:spPr/>
      <dgm:t>
        <a:bodyPr/>
        <a:lstStyle/>
        <a:p>
          <a:endParaRPr lang="en-US" sz="1800"/>
        </a:p>
      </dgm:t>
    </dgm:pt>
    <dgm:pt modelId="{813D4A8D-C5D6-4D91-8C8E-5D60BAECB2C1}" type="pres">
      <dgm:prSet presAssocID="{CCB2EB91-85A2-46CB-B873-B3AF89339593}" presName="list" presStyleCnt="0">
        <dgm:presLayoutVars>
          <dgm:dir/>
          <dgm:animLvl val="lvl"/>
        </dgm:presLayoutVars>
      </dgm:prSet>
      <dgm:spPr/>
    </dgm:pt>
    <dgm:pt modelId="{F656419B-9D04-4C3D-8CB1-5A5E71D9888F}" type="pres">
      <dgm:prSet presAssocID="{ED6C4E6A-C340-423A-90EB-C50090AF4102}" presName="posSpace" presStyleCnt="0"/>
      <dgm:spPr/>
    </dgm:pt>
    <dgm:pt modelId="{56F478B7-74C3-463C-AF49-EB12940F41F8}" type="pres">
      <dgm:prSet presAssocID="{ED6C4E6A-C340-423A-90EB-C50090AF4102}" presName="vertFlow" presStyleCnt="0"/>
      <dgm:spPr/>
    </dgm:pt>
    <dgm:pt modelId="{288910B0-9AB1-49DC-8ED6-BC52F7E0EA50}" type="pres">
      <dgm:prSet presAssocID="{ED6C4E6A-C340-423A-90EB-C50090AF4102}" presName="topSpace" presStyleCnt="0"/>
      <dgm:spPr/>
    </dgm:pt>
    <dgm:pt modelId="{A789C2F9-7A99-4A71-8679-20CAA0745DC0}" type="pres">
      <dgm:prSet presAssocID="{ED6C4E6A-C340-423A-90EB-C50090AF4102}" presName="firstComp" presStyleCnt="0"/>
      <dgm:spPr/>
    </dgm:pt>
    <dgm:pt modelId="{BD5080B8-90E6-46FB-AFBE-7903AAD93D3A}" type="pres">
      <dgm:prSet presAssocID="{ED6C4E6A-C340-423A-90EB-C50090AF4102}" presName="firstChild" presStyleLbl="bgAccFollowNode1" presStyleIdx="0" presStyleCnt="3"/>
      <dgm:spPr/>
    </dgm:pt>
    <dgm:pt modelId="{9D925EE6-C87C-4F66-B616-6ABE655460CD}" type="pres">
      <dgm:prSet presAssocID="{ED6C4E6A-C340-423A-90EB-C50090AF4102}" presName="firstChildTx" presStyleLbl="bgAccFollowNode1" presStyleIdx="0" presStyleCnt="3">
        <dgm:presLayoutVars>
          <dgm:bulletEnabled val="1"/>
        </dgm:presLayoutVars>
      </dgm:prSet>
      <dgm:spPr/>
    </dgm:pt>
    <dgm:pt modelId="{A94142A1-78D7-4FD5-B902-520284097696}" type="pres">
      <dgm:prSet presAssocID="{ED6C4E6A-C340-423A-90EB-C50090AF4102}" presName="negSpace" presStyleCnt="0"/>
      <dgm:spPr/>
    </dgm:pt>
    <dgm:pt modelId="{E488115E-16E1-4579-B646-6BAC4265DA78}" type="pres">
      <dgm:prSet presAssocID="{ED6C4E6A-C340-423A-90EB-C50090AF4102}" presName="circle" presStyleLbl="node1" presStyleIdx="0" presStyleCnt="3"/>
      <dgm:spPr/>
    </dgm:pt>
    <dgm:pt modelId="{ADC94C60-C649-4C6C-82E2-9B56F408FB6F}" type="pres">
      <dgm:prSet presAssocID="{C7FC4429-8012-4747-8487-BBD354D01064}" presName="transSpace" presStyleCnt="0"/>
      <dgm:spPr/>
    </dgm:pt>
    <dgm:pt modelId="{C44B8CD9-A64C-464A-9BC8-DD2E4D9006DE}" type="pres">
      <dgm:prSet presAssocID="{2408FF8D-D48A-4B8E-ADC0-83454D2647D1}" presName="posSpace" presStyleCnt="0"/>
      <dgm:spPr/>
    </dgm:pt>
    <dgm:pt modelId="{4FD50FDC-C5BE-4C3C-84D0-3B8B18FC350C}" type="pres">
      <dgm:prSet presAssocID="{2408FF8D-D48A-4B8E-ADC0-83454D2647D1}" presName="vertFlow" presStyleCnt="0"/>
      <dgm:spPr/>
    </dgm:pt>
    <dgm:pt modelId="{E43739CE-42E6-451A-A6DE-176E8F8F60A9}" type="pres">
      <dgm:prSet presAssocID="{2408FF8D-D48A-4B8E-ADC0-83454D2647D1}" presName="topSpace" presStyleCnt="0"/>
      <dgm:spPr/>
    </dgm:pt>
    <dgm:pt modelId="{38E81555-89AA-48F5-AD3A-2D01FF4E3731}" type="pres">
      <dgm:prSet presAssocID="{2408FF8D-D48A-4B8E-ADC0-83454D2647D1}" presName="firstComp" presStyleCnt="0"/>
      <dgm:spPr/>
    </dgm:pt>
    <dgm:pt modelId="{2A0AF64C-769B-4B48-B7AF-2B9B7E1C404E}" type="pres">
      <dgm:prSet presAssocID="{2408FF8D-D48A-4B8E-ADC0-83454D2647D1}" presName="firstChild" presStyleLbl="bgAccFollowNode1" presStyleIdx="1" presStyleCnt="3"/>
      <dgm:spPr/>
    </dgm:pt>
    <dgm:pt modelId="{F3DBA8F8-FC71-4CDF-AEF4-9F81F54318F3}" type="pres">
      <dgm:prSet presAssocID="{2408FF8D-D48A-4B8E-ADC0-83454D2647D1}" presName="firstChildTx" presStyleLbl="bgAccFollowNode1" presStyleIdx="1" presStyleCnt="3">
        <dgm:presLayoutVars>
          <dgm:bulletEnabled val="1"/>
        </dgm:presLayoutVars>
      </dgm:prSet>
      <dgm:spPr/>
    </dgm:pt>
    <dgm:pt modelId="{B37EF3ED-C075-46D9-B35D-BABA18F7B4A7}" type="pres">
      <dgm:prSet presAssocID="{2408FF8D-D48A-4B8E-ADC0-83454D2647D1}" presName="negSpace" presStyleCnt="0"/>
      <dgm:spPr/>
    </dgm:pt>
    <dgm:pt modelId="{A6A00A60-0C08-4E96-9E47-309F99E83E5B}" type="pres">
      <dgm:prSet presAssocID="{2408FF8D-D48A-4B8E-ADC0-83454D2647D1}" presName="circle" presStyleLbl="node1" presStyleIdx="1" presStyleCnt="3"/>
      <dgm:spPr/>
    </dgm:pt>
    <dgm:pt modelId="{F953AEF0-19AE-434F-86EF-B97057347595}" type="pres">
      <dgm:prSet presAssocID="{D9019D5A-3478-437D-9815-4CF730FD2891}" presName="transSpace" presStyleCnt="0"/>
      <dgm:spPr/>
    </dgm:pt>
    <dgm:pt modelId="{62C47C83-F2DF-4293-9D31-A5EC291D59E8}" type="pres">
      <dgm:prSet presAssocID="{1ED79869-6876-419C-BF14-4014830438A7}" presName="posSpace" presStyleCnt="0"/>
      <dgm:spPr/>
    </dgm:pt>
    <dgm:pt modelId="{29AB5117-D289-4D98-9720-F26EE2471DF6}" type="pres">
      <dgm:prSet presAssocID="{1ED79869-6876-419C-BF14-4014830438A7}" presName="vertFlow" presStyleCnt="0"/>
      <dgm:spPr/>
    </dgm:pt>
    <dgm:pt modelId="{A823FB00-8AB7-469E-92FB-A7BC56DAB4CB}" type="pres">
      <dgm:prSet presAssocID="{1ED79869-6876-419C-BF14-4014830438A7}" presName="topSpace" presStyleCnt="0"/>
      <dgm:spPr/>
    </dgm:pt>
    <dgm:pt modelId="{AA191750-8288-4901-84CF-7D272D58E12B}" type="pres">
      <dgm:prSet presAssocID="{1ED79869-6876-419C-BF14-4014830438A7}" presName="firstComp" presStyleCnt="0"/>
      <dgm:spPr/>
    </dgm:pt>
    <dgm:pt modelId="{4809FC70-1F76-4DFE-A6A0-B84EB14C2EC8}" type="pres">
      <dgm:prSet presAssocID="{1ED79869-6876-419C-BF14-4014830438A7}" presName="firstChild" presStyleLbl="bgAccFollowNode1" presStyleIdx="2" presStyleCnt="3"/>
      <dgm:spPr/>
    </dgm:pt>
    <dgm:pt modelId="{8A290353-565F-4D70-9321-E99F4EFDE7CB}" type="pres">
      <dgm:prSet presAssocID="{1ED79869-6876-419C-BF14-4014830438A7}" presName="firstChildTx" presStyleLbl="bgAccFollowNode1" presStyleIdx="2" presStyleCnt="3">
        <dgm:presLayoutVars>
          <dgm:bulletEnabled val="1"/>
        </dgm:presLayoutVars>
      </dgm:prSet>
      <dgm:spPr/>
    </dgm:pt>
    <dgm:pt modelId="{97CF3D2B-7D64-487E-84B2-3499112CC72C}" type="pres">
      <dgm:prSet presAssocID="{1ED79869-6876-419C-BF14-4014830438A7}" presName="negSpace" presStyleCnt="0"/>
      <dgm:spPr/>
    </dgm:pt>
    <dgm:pt modelId="{BA0B03D4-FD71-4B5D-A2FB-8344C16D2A9C}" type="pres">
      <dgm:prSet presAssocID="{1ED79869-6876-419C-BF14-4014830438A7}" presName="circle" presStyleLbl="node1" presStyleIdx="2" presStyleCnt="3" custLinFactNeighborX="-1136" custLinFactNeighborY="5566"/>
      <dgm:spPr/>
    </dgm:pt>
  </dgm:ptLst>
  <dgm:cxnLst>
    <dgm:cxn modelId="{AD089630-1DD3-4577-A319-1E4735E9BD2F}" srcId="{CCB2EB91-85A2-46CB-B873-B3AF89339593}" destId="{1ED79869-6876-419C-BF14-4014830438A7}" srcOrd="2" destOrd="0" parTransId="{881E8698-F30B-468B-9738-075843DAA08E}" sibTransId="{8F01F706-77D3-44A8-9413-DB7F16B1E15B}"/>
    <dgm:cxn modelId="{6DFD6A66-E47B-43A6-A475-B0EC5626D163}" type="presOf" srcId="{ED6C4E6A-C340-423A-90EB-C50090AF4102}" destId="{E488115E-16E1-4579-B646-6BAC4265DA78}" srcOrd="0" destOrd="0" presId="urn:microsoft.com/office/officeart/2005/8/layout/hList9"/>
    <dgm:cxn modelId="{94D82B67-7C37-4369-ABBB-56D2B3600DD4}" srcId="{CCB2EB91-85A2-46CB-B873-B3AF89339593}" destId="{2408FF8D-D48A-4B8E-ADC0-83454D2647D1}" srcOrd="1" destOrd="0" parTransId="{77466C4D-B1A5-4D51-9068-C41E3614F84C}" sibTransId="{D9019D5A-3478-437D-9815-4CF730FD2891}"/>
    <dgm:cxn modelId="{AA38906C-773E-46D0-8E0D-AC19BE748CCF}" type="presOf" srcId="{2408FF8D-D48A-4B8E-ADC0-83454D2647D1}" destId="{A6A00A60-0C08-4E96-9E47-309F99E83E5B}" srcOrd="0" destOrd="0" presId="urn:microsoft.com/office/officeart/2005/8/layout/hList9"/>
    <dgm:cxn modelId="{5AA95255-40CD-450E-A812-CD5DE1F5512D}" type="presOf" srcId="{1ED79869-6876-419C-BF14-4014830438A7}" destId="{BA0B03D4-FD71-4B5D-A2FB-8344C16D2A9C}" srcOrd="0" destOrd="0" presId="urn:microsoft.com/office/officeart/2005/8/layout/hList9"/>
    <dgm:cxn modelId="{F3317A8C-70A6-4675-82D8-E6C8597257FE}" type="presOf" srcId="{CCB2EB91-85A2-46CB-B873-B3AF89339593}" destId="{813D4A8D-C5D6-4D91-8C8E-5D60BAECB2C1}" srcOrd="0" destOrd="0" presId="urn:microsoft.com/office/officeart/2005/8/layout/hList9"/>
    <dgm:cxn modelId="{D2727CBB-C475-4B9A-8F13-546BAC4554D4}" srcId="{CCB2EB91-85A2-46CB-B873-B3AF89339593}" destId="{ED6C4E6A-C340-423A-90EB-C50090AF4102}" srcOrd="0" destOrd="0" parTransId="{C705E0CA-4746-440B-B735-B445E1FD6E4F}" sibTransId="{C7FC4429-8012-4747-8487-BBD354D01064}"/>
    <dgm:cxn modelId="{F1949740-C7F1-4D11-92DD-38B22B569CCE}" type="presParOf" srcId="{813D4A8D-C5D6-4D91-8C8E-5D60BAECB2C1}" destId="{F656419B-9D04-4C3D-8CB1-5A5E71D9888F}" srcOrd="0" destOrd="0" presId="urn:microsoft.com/office/officeart/2005/8/layout/hList9"/>
    <dgm:cxn modelId="{49B69BA0-3240-416C-BFE5-74BDC37C389A}" type="presParOf" srcId="{813D4A8D-C5D6-4D91-8C8E-5D60BAECB2C1}" destId="{56F478B7-74C3-463C-AF49-EB12940F41F8}" srcOrd="1" destOrd="0" presId="urn:microsoft.com/office/officeart/2005/8/layout/hList9"/>
    <dgm:cxn modelId="{791F9698-C122-489F-83E2-01937ED45711}" type="presParOf" srcId="{56F478B7-74C3-463C-AF49-EB12940F41F8}" destId="{288910B0-9AB1-49DC-8ED6-BC52F7E0EA50}" srcOrd="0" destOrd="0" presId="urn:microsoft.com/office/officeart/2005/8/layout/hList9"/>
    <dgm:cxn modelId="{E74119E3-D30A-4E26-BF57-A2B1E064238F}" type="presParOf" srcId="{56F478B7-74C3-463C-AF49-EB12940F41F8}" destId="{A789C2F9-7A99-4A71-8679-20CAA0745DC0}" srcOrd="1" destOrd="0" presId="urn:microsoft.com/office/officeart/2005/8/layout/hList9"/>
    <dgm:cxn modelId="{04EE039C-6A8D-4C4B-B081-208B8B288E6C}" type="presParOf" srcId="{A789C2F9-7A99-4A71-8679-20CAA0745DC0}" destId="{BD5080B8-90E6-46FB-AFBE-7903AAD93D3A}" srcOrd="0" destOrd="0" presId="urn:microsoft.com/office/officeart/2005/8/layout/hList9"/>
    <dgm:cxn modelId="{42DE5B74-2882-47C7-A44A-79439D2643DA}" type="presParOf" srcId="{A789C2F9-7A99-4A71-8679-20CAA0745DC0}" destId="{9D925EE6-C87C-4F66-B616-6ABE655460CD}" srcOrd="1" destOrd="0" presId="urn:microsoft.com/office/officeart/2005/8/layout/hList9"/>
    <dgm:cxn modelId="{C6F2102A-3218-4714-9BC5-F667A6DD03DE}" type="presParOf" srcId="{813D4A8D-C5D6-4D91-8C8E-5D60BAECB2C1}" destId="{A94142A1-78D7-4FD5-B902-520284097696}" srcOrd="2" destOrd="0" presId="urn:microsoft.com/office/officeart/2005/8/layout/hList9"/>
    <dgm:cxn modelId="{AB7CA3FC-56C9-4968-B0D0-514129E22E71}" type="presParOf" srcId="{813D4A8D-C5D6-4D91-8C8E-5D60BAECB2C1}" destId="{E488115E-16E1-4579-B646-6BAC4265DA78}" srcOrd="3" destOrd="0" presId="urn:microsoft.com/office/officeart/2005/8/layout/hList9"/>
    <dgm:cxn modelId="{9EFDCBA6-C3B1-4034-BA42-48C6C5DDBADB}" type="presParOf" srcId="{813D4A8D-C5D6-4D91-8C8E-5D60BAECB2C1}" destId="{ADC94C60-C649-4C6C-82E2-9B56F408FB6F}" srcOrd="4" destOrd="0" presId="urn:microsoft.com/office/officeart/2005/8/layout/hList9"/>
    <dgm:cxn modelId="{FD50D3B1-0A6C-4AA8-B894-60AB27458BAD}" type="presParOf" srcId="{813D4A8D-C5D6-4D91-8C8E-5D60BAECB2C1}" destId="{C44B8CD9-A64C-464A-9BC8-DD2E4D9006DE}" srcOrd="5" destOrd="0" presId="urn:microsoft.com/office/officeart/2005/8/layout/hList9"/>
    <dgm:cxn modelId="{6C2175DC-237C-431E-890A-29F9606F5E78}" type="presParOf" srcId="{813D4A8D-C5D6-4D91-8C8E-5D60BAECB2C1}" destId="{4FD50FDC-C5BE-4C3C-84D0-3B8B18FC350C}" srcOrd="6" destOrd="0" presId="urn:microsoft.com/office/officeart/2005/8/layout/hList9"/>
    <dgm:cxn modelId="{B62E84DC-6685-441E-94B3-15E0C05759F0}" type="presParOf" srcId="{4FD50FDC-C5BE-4C3C-84D0-3B8B18FC350C}" destId="{E43739CE-42E6-451A-A6DE-176E8F8F60A9}" srcOrd="0" destOrd="0" presId="urn:microsoft.com/office/officeart/2005/8/layout/hList9"/>
    <dgm:cxn modelId="{0AD7F103-609F-4FF7-8677-E90A398E138F}" type="presParOf" srcId="{4FD50FDC-C5BE-4C3C-84D0-3B8B18FC350C}" destId="{38E81555-89AA-48F5-AD3A-2D01FF4E3731}" srcOrd="1" destOrd="0" presId="urn:microsoft.com/office/officeart/2005/8/layout/hList9"/>
    <dgm:cxn modelId="{9A8165E1-5AD9-4440-9EEE-A53E6D51288D}" type="presParOf" srcId="{38E81555-89AA-48F5-AD3A-2D01FF4E3731}" destId="{2A0AF64C-769B-4B48-B7AF-2B9B7E1C404E}" srcOrd="0" destOrd="0" presId="urn:microsoft.com/office/officeart/2005/8/layout/hList9"/>
    <dgm:cxn modelId="{3002C167-BE67-48D7-BBCE-47DBE3BFD489}" type="presParOf" srcId="{38E81555-89AA-48F5-AD3A-2D01FF4E3731}" destId="{F3DBA8F8-FC71-4CDF-AEF4-9F81F54318F3}" srcOrd="1" destOrd="0" presId="urn:microsoft.com/office/officeart/2005/8/layout/hList9"/>
    <dgm:cxn modelId="{2A6134FF-5CB3-4FB2-922F-065C28809B18}" type="presParOf" srcId="{813D4A8D-C5D6-4D91-8C8E-5D60BAECB2C1}" destId="{B37EF3ED-C075-46D9-B35D-BABA18F7B4A7}" srcOrd="7" destOrd="0" presId="urn:microsoft.com/office/officeart/2005/8/layout/hList9"/>
    <dgm:cxn modelId="{21FE04F6-5702-4DD2-81FD-F3411DE5F4A6}" type="presParOf" srcId="{813D4A8D-C5D6-4D91-8C8E-5D60BAECB2C1}" destId="{A6A00A60-0C08-4E96-9E47-309F99E83E5B}" srcOrd="8" destOrd="0" presId="urn:microsoft.com/office/officeart/2005/8/layout/hList9"/>
    <dgm:cxn modelId="{B1F1EC02-7EF1-4860-906A-DD5E60351AB3}" type="presParOf" srcId="{813D4A8D-C5D6-4D91-8C8E-5D60BAECB2C1}" destId="{F953AEF0-19AE-434F-86EF-B97057347595}" srcOrd="9" destOrd="0" presId="urn:microsoft.com/office/officeart/2005/8/layout/hList9"/>
    <dgm:cxn modelId="{22AE0F35-90EF-4A25-9623-2478A4A32E0D}" type="presParOf" srcId="{813D4A8D-C5D6-4D91-8C8E-5D60BAECB2C1}" destId="{62C47C83-F2DF-4293-9D31-A5EC291D59E8}" srcOrd="10" destOrd="0" presId="urn:microsoft.com/office/officeart/2005/8/layout/hList9"/>
    <dgm:cxn modelId="{8ED21740-30EB-4B10-A635-C33FE557EA09}" type="presParOf" srcId="{813D4A8D-C5D6-4D91-8C8E-5D60BAECB2C1}" destId="{29AB5117-D289-4D98-9720-F26EE2471DF6}" srcOrd="11" destOrd="0" presId="urn:microsoft.com/office/officeart/2005/8/layout/hList9"/>
    <dgm:cxn modelId="{96311920-0795-4585-9DA0-F7892B939C27}" type="presParOf" srcId="{29AB5117-D289-4D98-9720-F26EE2471DF6}" destId="{A823FB00-8AB7-469E-92FB-A7BC56DAB4CB}" srcOrd="0" destOrd="0" presId="urn:microsoft.com/office/officeart/2005/8/layout/hList9"/>
    <dgm:cxn modelId="{24171B2B-31F0-41D2-B5F9-50C610A8A36F}" type="presParOf" srcId="{29AB5117-D289-4D98-9720-F26EE2471DF6}" destId="{AA191750-8288-4901-84CF-7D272D58E12B}" srcOrd="1" destOrd="0" presId="urn:microsoft.com/office/officeart/2005/8/layout/hList9"/>
    <dgm:cxn modelId="{A33EDD3F-0412-40E7-820B-14E5591471C2}" type="presParOf" srcId="{AA191750-8288-4901-84CF-7D272D58E12B}" destId="{4809FC70-1F76-4DFE-A6A0-B84EB14C2EC8}" srcOrd="0" destOrd="0" presId="urn:microsoft.com/office/officeart/2005/8/layout/hList9"/>
    <dgm:cxn modelId="{07331E5D-1D92-4CC4-BF56-23777A0C7846}" type="presParOf" srcId="{AA191750-8288-4901-84CF-7D272D58E12B}" destId="{8A290353-565F-4D70-9321-E99F4EFDE7CB}" srcOrd="1" destOrd="0" presId="urn:microsoft.com/office/officeart/2005/8/layout/hList9"/>
    <dgm:cxn modelId="{8552633A-AFEE-44A3-B54D-977802F4AC3F}" type="presParOf" srcId="{813D4A8D-C5D6-4D91-8C8E-5D60BAECB2C1}" destId="{97CF3D2B-7D64-487E-84B2-3499112CC72C}" srcOrd="12" destOrd="0" presId="urn:microsoft.com/office/officeart/2005/8/layout/hList9"/>
    <dgm:cxn modelId="{DDDB315B-5290-4AD5-B0B7-627D71B1C5C7}" type="presParOf" srcId="{813D4A8D-C5D6-4D91-8C8E-5D60BAECB2C1}" destId="{BA0B03D4-FD71-4B5D-A2FB-8344C16D2A9C}" srcOrd="13" destOrd="0" presId="urn:microsoft.com/office/officeart/2005/8/layout/hList9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26247E-1F19-4A71-ABE1-9094A8AA014F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C856029A-56ED-461E-B4FC-E0897761C12A}">
      <dgm:prSet/>
      <dgm:spPr>
        <a:solidFill>
          <a:srgbClr val="D5D5D5"/>
        </a:solidFill>
      </dgm:spPr>
      <dgm:t>
        <a:bodyPr/>
        <a:lstStyle/>
        <a:p>
          <a:pPr latinLnBrk="1"/>
          <a:r>
            <a:rPr lang="ko-KR" b="1" dirty="0">
              <a:solidFill>
                <a:sysClr val="windowText" lastClr="000000"/>
              </a:solidFill>
            </a:rPr>
            <a:t>교차검증</a:t>
          </a:r>
          <a:endParaRPr lang="en-US" altLang="ko-KR" b="1" dirty="0">
            <a:solidFill>
              <a:sysClr val="windowText" lastClr="000000"/>
            </a:solidFill>
          </a:endParaRPr>
        </a:p>
        <a:p>
          <a:pPr latinLnBrk="1"/>
          <a:r>
            <a:rPr lang="en-US" b="1" dirty="0">
              <a:solidFill>
                <a:sysClr val="windowText" lastClr="000000"/>
              </a:solidFill>
            </a:rPr>
            <a:t>(Cross-validation)</a:t>
          </a:r>
          <a:endParaRPr lang="ko-KR" dirty="0">
            <a:solidFill>
              <a:sysClr val="windowText" lastClr="000000"/>
            </a:solidFill>
          </a:endParaRPr>
        </a:p>
      </dgm:t>
    </dgm:pt>
    <dgm:pt modelId="{1501A1A6-DF11-4C93-8DA0-8E04536405FE}" type="parTrans" cxnId="{CD5FCAC3-56B9-47E7-8DD0-0E037D806311}">
      <dgm:prSet/>
      <dgm:spPr/>
      <dgm:t>
        <a:bodyPr/>
        <a:lstStyle/>
        <a:p>
          <a:pPr latinLnBrk="1"/>
          <a:endParaRPr lang="ko-KR" altLang="en-US"/>
        </a:p>
      </dgm:t>
    </dgm:pt>
    <dgm:pt modelId="{F6547EC4-4078-4BE1-BB41-005951352123}" type="sibTrans" cxnId="{CD5FCAC3-56B9-47E7-8DD0-0E037D806311}">
      <dgm:prSet/>
      <dgm:spPr/>
      <dgm:t>
        <a:bodyPr/>
        <a:lstStyle/>
        <a:p>
          <a:pPr latinLnBrk="1"/>
          <a:endParaRPr lang="ko-KR" altLang="en-US"/>
        </a:p>
      </dgm:t>
    </dgm:pt>
    <dgm:pt modelId="{EB671B5B-2521-4179-B802-87BEB6166E74}">
      <dgm:prSet/>
      <dgm:spPr>
        <a:solidFill>
          <a:srgbClr val="D5D5D5"/>
        </a:solidFill>
      </dgm:spPr>
      <dgm:t>
        <a:bodyPr/>
        <a:lstStyle/>
        <a:p>
          <a:pPr latinLnBrk="1"/>
          <a:r>
            <a:rPr lang="ko-KR" b="1" dirty="0">
              <a:solidFill>
                <a:sysClr val="windowText" lastClr="000000"/>
              </a:solidFill>
            </a:rPr>
            <a:t>규제</a:t>
          </a:r>
          <a:endParaRPr lang="en-US" altLang="ko-KR" b="1" dirty="0">
            <a:solidFill>
              <a:sysClr val="windowText" lastClr="000000"/>
            </a:solidFill>
          </a:endParaRPr>
        </a:p>
        <a:p>
          <a:pPr latinLnBrk="1"/>
          <a:r>
            <a:rPr lang="en-US" b="1" dirty="0">
              <a:solidFill>
                <a:sysClr val="windowText" lastClr="000000"/>
              </a:solidFill>
            </a:rPr>
            <a:t>(Regularization)</a:t>
          </a:r>
          <a:endParaRPr lang="ko-KR" dirty="0">
            <a:solidFill>
              <a:sysClr val="windowText" lastClr="000000"/>
            </a:solidFill>
          </a:endParaRPr>
        </a:p>
      </dgm:t>
    </dgm:pt>
    <dgm:pt modelId="{6E2F0508-F340-4C0D-8770-382DAAE3F4A4}" type="parTrans" cxnId="{1B7FF0B7-32A4-4514-BD1A-519BF98EF1BC}">
      <dgm:prSet/>
      <dgm:spPr/>
      <dgm:t>
        <a:bodyPr/>
        <a:lstStyle/>
        <a:p>
          <a:pPr latinLnBrk="1"/>
          <a:endParaRPr lang="ko-KR" altLang="en-US"/>
        </a:p>
      </dgm:t>
    </dgm:pt>
    <dgm:pt modelId="{767B3986-85F2-4529-B1B5-B9219849EF34}" type="sibTrans" cxnId="{1B7FF0B7-32A4-4514-BD1A-519BF98EF1BC}">
      <dgm:prSet/>
      <dgm:spPr/>
      <dgm:t>
        <a:bodyPr/>
        <a:lstStyle/>
        <a:p>
          <a:pPr latinLnBrk="1"/>
          <a:endParaRPr lang="ko-KR" altLang="en-US"/>
        </a:p>
      </dgm:t>
    </dgm:pt>
    <dgm:pt modelId="{7F1B28B0-6826-4FFE-883D-56752BDBFCAE}">
      <dgm:prSet/>
      <dgm:spPr>
        <a:solidFill>
          <a:srgbClr val="D5D5D5"/>
        </a:solidFill>
      </dgm:spPr>
      <dgm:t>
        <a:bodyPr/>
        <a:lstStyle/>
        <a:p>
          <a:pPr latinLnBrk="1"/>
          <a:r>
            <a:rPr lang="ko-KR" b="1" dirty="0">
              <a:solidFill>
                <a:sysClr val="windowText" lastClr="000000"/>
              </a:solidFill>
            </a:rPr>
            <a:t>앙상블</a:t>
          </a:r>
          <a:endParaRPr lang="en-US" altLang="ko-KR" b="1" dirty="0">
            <a:solidFill>
              <a:sysClr val="windowText" lastClr="000000"/>
            </a:solidFill>
          </a:endParaRPr>
        </a:p>
        <a:p>
          <a:pPr latinLnBrk="1"/>
          <a:r>
            <a:rPr lang="en-US" b="1" dirty="0">
              <a:solidFill>
                <a:sysClr val="windowText" lastClr="000000"/>
              </a:solidFill>
            </a:rPr>
            <a:t>(Ensemble)</a:t>
          </a:r>
          <a:endParaRPr lang="ko-KR" dirty="0">
            <a:solidFill>
              <a:sysClr val="windowText" lastClr="000000"/>
            </a:solidFill>
          </a:endParaRPr>
        </a:p>
      </dgm:t>
    </dgm:pt>
    <dgm:pt modelId="{8BDA2CE3-84BC-46FD-A06E-BAC7F4FA2A89}" type="parTrans" cxnId="{3E7FE1B5-5A75-4E82-A51C-EE9B1DF7A81C}">
      <dgm:prSet/>
      <dgm:spPr/>
      <dgm:t>
        <a:bodyPr/>
        <a:lstStyle/>
        <a:p>
          <a:pPr latinLnBrk="1"/>
          <a:endParaRPr lang="ko-KR" altLang="en-US"/>
        </a:p>
      </dgm:t>
    </dgm:pt>
    <dgm:pt modelId="{14847318-6037-4AEB-AA3D-45290CDE0E1B}" type="sibTrans" cxnId="{3E7FE1B5-5A75-4E82-A51C-EE9B1DF7A81C}">
      <dgm:prSet/>
      <dgm:spPr/>
      <dgm:t>
        <a:bodyPr/>
        <a:lstStyle/>
        <a:p>
          <a:pPr latinLnBrk="1"/>
          <a:endParaRPr lang="ko-KR" altLang="en-US"/>
        </a:p>
      </dgm:t>
    </dgm:pt>
    <dgm:pt modelId="{6A8A7C88-A625-4FCE-82CA-9C8CB5853454}">
      <dgm:prSet/>
      <dgm:spPr>
        <a:solidFill>
          <a:srgbClr val="D5D5D5"/>
        </a:solidFill>
      </dgm:spPr>
      <dgm:t>
        <a:bodyPr/>
        <a:lstStyle/>
        <a:p>
          <a:pPr latinLnBrk="1"/>
          <a:r>
            <a:rPr lang="ko-KR" b="1" dirty="0">
              <a:solidFill>
                <a:sysClr val="windowText" lastClr="000000"/>
              </a:solidFill>
            </a:rPr>
            <a:t>편향</a:t>
          </a:r>
          <a:r>
            <a:rPr lang="en-US" b="1" dirty="0">
              <a:solidFill>
                <a:sysClr val="windowText" lastClr="000000"/>
              </a:solidFill>
            </a:rPr>
            <a:t>-</a:t>
          </a:r>
          <a:r>
            <a:rPr lang="ko-KR" b="1" dirty="0">
              <a:solidFill>
                <a:sysClr val="windowText" lastClr="000000"/>
              </a:solidFill>
            </a:rPr>
            <a:t>분산 트레이드오프</a:t>
          </a:r>
          <a:endParaRPr lang="en-US" altLang="ko-KR" b="1" dirty="0">
            <a:solidFill>
              <a:sysClr val="windowText" lastClr="000000"/>
            </a:solidFill>
          </a:endParaRPr>
        </a:p>
        <a:p>
          <a:pPr latinLnBrk="1"/>
          <a:r>
            <a:rPr lang="en-US" b="1" dirty="0">
              <a:solidFill>
                <a:sysClr val="windowText" lastClr="000000"/>
              </a:solidFill>
            </a:rPr>
            <a:t>(Bias-Variance Tradeoff)</a:t>
          </a:r>
          <a:endParaRPr lang="ko-KR" dirty="0">
            <a:solidFill>
              <a:sysClr val="windowText" lastClr="000000"/>
            </a:solidFill>
          </a:endParaRPr>
        </a:p>
      </dgm:t>
    </dgm:pt>
    <dgm:pt modelId="{75BF1350-F788-4DC8-84FA-2DE87955D88B}" type="parTrans" cxnId="{0983B817-B1D4-40CA-991D-3533A4E3CB71}">
      <dgm:prSet/>
      <dgm:spPr/>
      <dgm:t>
        <a:bodyPr/>
        <a:lstStyle/>
        <a:p>
          <a:pPr latinLnBrk="1"/>
          <a:endParaRPr lang="ko-KR" altLang="en-US"/>
        </a:p>
      </dgm:t>
    </dgm:pt>
    <dgm:pt modelId="{3BB1799F-5CD9-4ADB-B722-312A1D28C4A8}" type="sibTrans" cxnId="{0983B817-B1D4-40CA-991D-3533A4E3CB71}">
      <dgm:prSet/>
      <dgm:spPr/>
      <dgm:t>
        <a:bodyPr/>
        <a:lstStyle/>
        <a:p>
          <a:pPr latinLnBrk="1"/>
          <a:endParaRPr lang="ko-KR" altLang="en-US"/>
        </a:p>
      </dgm:t>
    </dgm:pt>
    <dgm:pt modelId="{B8B6AA26-7407-45AC-BE20-B7C67D1A8A51}" type="pres">
      <dgm:prSet presAssocID="{5526247E-1F19-4A71-ABE1-9094A8AA014F}" presName="Name0" presStyleCnt="0">
        <dgm:presLayoutVars>
          <dgm:dir/>
          <dgm:animLvl val="lvl"/>
          <dgm:resizeHandles val="exact"/>
        </dgm:presLayoutVars>
      </dgm:prSet>
      <dgm:spPr/>
    </dgm:pt>
    <dgm:pt modelId="{5285D818-C2DA-443B-824E-6FE8A7A8AC11}" type="pres">
      <dgm:prSet presAssocID="{C856029A-56ED-461E-B4FC-E0897761C12A}" presName="composite" presStyleCnt="0"/>
      <dgm:spPr/>
    </dgm:pt>
    <dgm:pt modelId="{7B89F8CC-9858-4B85-B431-7C98C6A18161}" type="pres">
      <dgm:prSet presAssocID="{C856029A-56ED-461E-B4FC-E0897761C12A}" presName="parTx" presStyleLbl="alignNode1" presStyleIdx="0" presStyleCnt="4" custLinFactNeighborY="-91432">
        <dgm:presLayoutVars>
          <dgm:chMax val="0"/>
          <dgm:chPref val="0"/>
          <dgm:bulletEnabled val="1"/>
        </dgm:presLayoutVars>
      </dgm:prSet>
      <dgm:spPr/>
    </dgm:pt>
    <dgm:pt modelId="{A6894315-CC74-42D6-9392-A06DB2DEC99D}" type="pres">
      <dgm:prSet presAssocID="{C856029A-56ED-461E-B4FC-E0897761C12A}" presName="desTx" presStyleLbl="alignAccFollowNode1" presStyleIdx="0" presStyleCnt="4" custScaleY="471795" custLinFactNeighborY="69398">
        <dgm:presLayoutVars>
          <dgm:bulletEnabled val="1"/>
        </dgm:presLayoutVars>
      </dgm:prSet>
      <dgm:spPr>
        <a:solidFill>
          <a:srgbClr val="F9F9F9">
            <a:alpha val="89804"/>
          </a:srgbClr>
        </a:solidFill>
      </dgm:spPr>
    </dgm:pt>
    <dgm:pt modelId="{C4A32419-763E-4A81-83BD-4CF7B5444053}" type="pres">
      <dgm:prSet presAssocID="{F6547EC4-4078-4BE1-BB41-005951352123}" presName="space" presStyleCnt="0"/>
      <dgm:spPr/>
    </dgm:pt>
    <dgm:pt modelId="{63E088EE-6AEF-45C0-89FC-490716D7927C}" type="pres">
      <dgm:prSet presAssocID="{EB671B5B-2521-4179-B802-87BEB6166E74}" presName="composite" presStyleCnt="0"/>
      <dgm:spPr/>
    </dgm:pt>
    <dgm:pt modelId="{E3D74F0B-7C68-4201-9855-6ACC8EB6F1CC}" type="pres">
      <dgm:prSet presAssocID="{EB671B5B-2521-4179-B802-87BEB6166E74}" presName="parTx" presStyleLbl="alignNode1" presStyleIdx="1" presStyleCnt="4" custLinFactNeighborY="-91432">
        <dgm:presLayoutVars>
          <dgm:chMax val="0"/>
          <dgm:chPref val="0"/>
          <dgm:bulletEnabled val="1"/>
        </dgm:presLayoutVars>
      </dgm:prSet>
      <dgm:spPr/>
    </dgm:pt>
    <dgm:pt modelId="{A47361B0-4F81-42A6-8205-5544CDE63988}" type="pres">
      <dgm:prSet presAssocID="{EB671B5B-2521-4179-B802-87BEB6166E74}" presName="desTx" presStyleLbl="alignAccFollowNode1" presStyleIdx="1" presStyleCnt="4" custScaleY="471795" custLinFactNeighborY="69398">
        <dgm:presLayoutVars>
          <dgm:bulletEnabled val="1"/>
        </dgm:presLayoutVars>
      </dgm:prSet>
      <dgm:spPr>
        <a:solidFill>
          <a:srgbClr val="F9F9F9">
            <a:alpha val="89804"/>
          </a:srgbClr>
        </a:solidFill>
      </dgm:spPr>
    </dgm:pt>
    <dgm:pt modelId="{BB0E092C-A82B-4166-8E1A-AB496BAF6397}" type="pres">
      <dgm:prSet presAssocID="{767B3986-85F2-4529-B1B5-B9219849EF34}" presName="space" presStyleCnt="0"/>
      <dgm:spPr/>
    </dgm:pt>
    <dgm:pt modelId="{DA3E87F6-8EEA-47EB-80BE-0DAD1C933539}" type="pres">
      <dgm:prSet presAssocID="{7F1B28B0-6826-4FFE-883D-56752BDBFCAE}" presName="composite" presStyleCnt="0"/>
      <dgm:spPr/>
    </dgm:pt>
    <dgm:pt modelId="{48DA6903-5390-4874-A4AF-22F7D6168F4E}" type="pres">
      <dgm:prSet presAssocID="{7F1B28B0-6826-4FFE-883D-56752BDBFCAE}" presName="parTx" presStyleLbl="alignNode1" presStyleIdx="2" presStyleCnt="4" custLinFactNeighborY="-91432">
        <dgm:presLayoutVars>
          <dgm:chMax val="0"/>
          <dgm:chPref val="0"/>
          <dgm:bulletEnabled val="1"/>
        </dgm:presLayoutVars>
      </dgm:prSet>
      <dgm:spPr/>
    </dgm:pt>
    <dgm:pt modelId="{715A756C-1887-4626-A38D-15AA0E716FFC}" type="pres">
      <dgm:prSet presAssocID="{7F1B28B0-6826-4FFE-883D-56752BDBFCAE}" presName="desTx" presStyleLbl="alignAccFollowNode1" presStyleIdx="2" presStyleCnt="4" custScaleY="471795" custLinFactNeighborY="69398">
        <dgm:presLayoutVars>
          <dgm:bulletEnabled val="1"/>
        </dgm:presLayoutVars>
      </dgm:prSet>
      <dgm:spPr>
        <a:solidFill>
          <a:srgbClr val="F9F9F9">
            <a:alpha val="89804"/>
          </a:srgbClr>
        </a:solidFill>
      </dgm:spPr>
    </dgm:pt>
    <dgm:pt modelId="{DCC1E17F-1252-4D7D-A6DE-4753E3200017}" type="pres">
      <dgm:prSet presAssocID="{14847318-6037-4AEB-AA3D-45290CDE0E1B}" presName="space" presStyleCnt="0"/>
      <dgm:spPr/>
    </dgm:pt>
    <dgm:pt modelId="{2697F8D9-541D-4085-A97B-55A7DBFC2240}" type="pres">
      <dgm:prSet presAssocID="{6A8A7C88-A625-4FCE-82CA-9C8CB5853454}" presName="composite" presStyleCnt="0"/>
      <dgm:spPr/>
    </dgm:pt>
    <dgm:pt modelId="{D7D4A2D8-8364-4E3A-ACDD-9A462448F10A}" type="pres">
      <dgm:prSet presAssocID="{6A8A7C88-A625-4FCE-82CA-9C8CB5853454}" presName="parTx" presStyleLbl="alignNode1" presStyleIdx="3" presStyleCnt="4" custLinFactNeighborY="-91432">
        <dgm:presLayoutVars>
          <dgm:chMax val="0"/>
          <dgm:chPref val="0"/>
          <dgm:bulletEnabled val="1"/>
        </dgm:presLayoutVars>
      </dgm:prSet>
      <dgm:spPr/>
    </dgm:pt>
    <dgm:pt modelId="{C77837AE-800F-40E9-82C1-4C048A259EA3}" type="pres">
      <dgm:prSet presAssocID="{6A8A7C88-A625-4FCE-82CA-9C8CB5853454}" presName="desTx" presStyleLbl="alignAccFollowNode1" presStyleIdx="3" presStyleCnt="4" custScaleY="471795" custLinFactNeighborY="69398">
        <dgm:presLayoutVars>
          <dgm:bulletEnabled val="1"/>
        </dgm:presLayoutVars>
      </dgm:prSet>
      <dgm:spPr>
        <a:solidFill>
          <a:srgbClr val="F9F9F9">
            <a:alpha val="89804"/>
          </a:srgbClr>
        </a:solidFill>
      </dgm:spPr>
    </dgm:pt>
  </dgm:ptLst>
  <dgm:cxnLst>
    <dgm:cxn modelId="{0983B817-B1D4-40CA-991D-3533A4E3CB71}" srcId="{5526247E-1F19-4A71-ABE1-9094A8AA014F}" destId="{6A8A7C88-A625-4FCE-82CA-9C8CB5853454}" srcOrd="3" destOrd="0" parTransId="{75BF1350-F788-4DC8-84FA-2DE87955D88B}" sibTransId="{3BB1799F-5CD9-4ADB-B722-312A1D28C4A8}"/>
    <dgm:cxn modelId="{E6A57B22-82A9-4F2D-BB50-A9C9EF5E0E8C}" type="presOf" srcId="{5526247E-1F19-4A71-ABE1-9094A8AA014F}" destId="{B8B6AA26-7407-45AC-BE20-B7C67D1A8A51}" srcOrd="0" destOrd="0" presId="urn:microsoft.com/office/officeart/2005/8/layout/hList1"/>
    <dgm:cxn modelId="{DAAE3636-D3DC-4B19-A6B6-6FBDF7222D50}" type="presOf" srcId="{6A8A7C88-A625-4FCE-82CA-9C8CB5853454}" destId="{D7D4A2D8-8364-4E3A-ACDD-9A462448F10A}" srcOrd="0" destOrd="0" presId="urn:microsoft.com/office/officeart/2005/8/layout/hList1"/>
    <dgm:cxn modelId="{3E7FE1B5-5A75-4E82-A51C-EE9B1DF7A81C}" srcId="{5526247E-1F19-4A71-ABE1-9094A8AA014F}" destId="{7F1B28B0-6826-4FFE-883D-56752BDBFCAE}" srcOrd="2" destOrd="0" parTransId="{8BDA2CE3-84BC-46FD-A06E-BAC7F4FA2A89}" sibTransId="{14847318-6037-4AEB-AA3D-45290CDE0E1B}"/>
    <dgm:cxn modelId="{1B7FF0B7-32A4-4514-BD1A-519BF98EF1BC}" srcId="{5526247E-1F19-4A71-ABE1-9094A8AA014F}" destId="{EB671B5B-2521-4179-B802-87BEB6166E74}" srcOrd="1" destOrd="0" parTransId="{6E2F0508-F340-4C0D-8770-382DAAE3F4A4}" sibTransId="{767B3986-85F2-4529-B1B5-B9219849EF34}"/>
    <dgm:cxn modelId="{CD5FCAC3-56B9-47E7-8DD0-0E037D806311}" srcId="{5526247E-1F19-4A71-ABE1-9094A8AA014F}" destId="{C856029A-56ED-461E-B4FC-E0897761C12A}" srcOrd="0" destOrd="0" parTransId="{1501A1A6-DF11-4C93-8DA0-8E04536405FE}" sibTransId="{F6547EC4-4078-4BE1-BB41-005951352123}"/>
    <dgm:cxn modelId="{80A952DE-11F3-45A6-9E68-186D94F2C8B5}" type="presOf" srcId="{7F1B28B0-6826-4FFE-883D-56752BDBFCAE}" destId="{48DA6903-5390-4874-A4AF-22F7D6168F4E}" srcOrd="0" destOrd="0" presId="urn:microsoft.com/office/officeart/2005/8/layout/hList1"/>
    <dgm:cxn modelId="{D5A68DE0-DD5B-46B6-811C-3E6CCF4D1720}" type="presOf" srcId="{EB671B5B-2521-4179-B802-87BEB6166E74}" destId="{E3D74F0B-7C68-4201-9855-6ACC8EB6F1CC}" srcOrd="0" destOrd="0" presId="urn:microsoft.com/office/officeart/2005/8/layout/hList1"/>
    <dgm:cxn modelId="{C72639F0-5200-406B-B752-AB66FFB2DA62}" type="presOf" srcId="{C856029A-56ED-461E-B4FC-E0897761C12A}" destId="{7B89F8CC-9858-4B85-B431-7C98C6A18161}" srcOrd="0" destOrd="0" presId="urn:microsoft.com/office/officeart/2005/8/layout/hList1"/>
    <dgm:cxn modelId="{12D5D7C0-821E-44F3-ADE6-61519CFCAB15}" type="presParOf" srcId="{B8B6AA26-7407-45AC-BE20-B7C67D1A8A51}" destId="{5285D818-C2DA-443B-824E-6FE8A7A8AC11}" srcOrd="0" destOrd="0" presId="urn:microsoft.com/office/officeart/2005/8/layout/hList1"/>
    <dgm:cxn modelId="{10DD4790-A9AB-4DEA-A7D9-971A8CA5C7A9}" type="presParOf" srcId="{5285D818-C2DA-443B-824E-6FE8A7A8AC11}" destId="{7B89F8CC-9858-4B85-B431-7C98C6A18161}" srcOrd="0" destOrd="0" presId="urn:microsoft.com/office/officeart/2005/8/layout/hList1"/>
    <dgm:cxn modelId="{074F76F7-FA4A-4D8B-A66E-AD2EF81BDD3C}" type="presParOf" srcId="{5285D818-C2DA-443B-824E-6FE8A7A8AC11}" destId="{A6894315-CC74-42D6-9392-A06DB2DEC99D}" srcOrd="1" destOrd="0" presId="urn:microsoft.com/office/officeart/2005/8/layout/hList1"/>
    <dgm:cxn modelId="{24FCA0B5-F03E-482D-B610-3D6F28A199E6}" type="presParOf" srcId="{B8B6AA26-7407-45AC-BE20-B7C67D1A8A51}" destId="{C4A32419-763E-4A81-83BD-4CF7B5444053}" srcOrd="1" destOrd="0" presId="urn:microsoft.com/office/officeart/2005/8/layout/hList1"/>
    <dgm:cxn modelId="{FE6E4281-C708-40BE-BAC3-2435333C5F85}" type="presParOf" srcId="{B8B6AA26-7407-45AC-BE20-B7C67D1A8A51}" destId="{63E088EE-6AEF-45C0-89FC-490716D7927C}" srcOrd="2" destOrd="0" presId="urn:microsoft.com/office/officeart/2005/8/layout/hList1"/>
    <dgm:cxn modelId="{008B25E0-6B26-4378-A1F8-21F446417F5E}" type="presParOf" srcId="{63E088EE-6AEF-45C0-89FC-490716D7927C}" destId="{E3D74F0B-7C68-4201-9855-6ACC8EB6F1CC}" srcOrd="0" destOrd="0" presId="urn:microsoft.com/office/officeart/2005/8/layout/hList1"/>
    <dgm:cxn modelId="{0AF980BF-4CB6-45F5-84B6-E31A037F02F2}" type="presParOf" srcId="{63E088EE-6AEF-45C0-89FC-490716D7927C}" destId="{A47361B0-4F81-42A6-8205-5544CDE63988}" srcOrd="1" destOrd="0" presId="urn:microsoft.com/office/officeart/2005/8/layout/hList1"/>
    <dgm:cxn modelId="{85B3C4AE-C38C-4329-B173-B5E1C0A68770}" type="presParOf" srcId="{B8B6AA26-7407-45AC-BE20-B7C67D1A8A51}" destId="{BB0E092C-A82B-4166-8E1A-AB496BAF6397}" srcOrd="3" destOrd="0" presId="urn:microsoft.com/office/officeart/2005/8/layout/hList1"/>
    <dgm:cxn modelId="{1A84EF60-EDE0-48CF-941E-107221C28F9A}" type="presParOf" srcId="{B8B6AA26-7407-45AC-BE20-B7C67D1A8A51}" destId="{DA3E87F6-8EEA-47EB-80BE-0DAD1C933539}" srcOrd="4" destOrd="0" presId="urn:microsoft.com/office/officeart/2005/8/layout/hList1"/>
    <dgm:cxn modelId="{02126102-2DFA-4161-9F43-1FD6B3434912}" type="presParOf" srcId="{DA3E87F6-8EEA-47EB-80BE-0DAD1C933539}" destId="{48DA6903-5390-4874-A4AF-22F7D6168F4E}" srcOrd="0" destOrd="0" presId="urn:microsoft.com/office/officeart/2005/8/layout/hList1"/>
    <dgm:cxn modelId="{60327402-687B-4E76-BFB4-C0A6A2FF5A3D}" type="presParOf" srcId="{DA3E87F6-8EEA-47EB-80BE-0DAD1C933539}" destId="{715A756C-1887-4626-A38D-15AA0E716FFC}" srcOrd="1" destOrd="0" presId="urn:microsoft.com/office/officeart/2005/8/layout/hList1"/>
    <dgm:cxn modelId="{6A4FAA01-7C4E-45A0-8816-8154B9CC1050}" type="presParOf" srcId="{B8B6AA26-7407-45AC-BE20-B7C67D1A8A51}" destId="{DCC1E17F-1252-4D7D-A6DE-4753E3200017}" srcOrd="5" destOrd="0" presId="urn:microsoft.com/office/officeart/2005/8/layout/hList1"/>
    <dgm:cxn modelId="{C51EBF84-CAD3-4279-AC93-FED7403D6F71}" type="presParOf" srcId="{B8B6AA26-7407-45AC-BE20-B7C67D1A8A51}" destId="{2697F8D9-541D-4085-A97B-55A7DBFC2240}" srcOrd="6" destOrd="0" presId="urn:microsoft.com/office/officeart/2005/8/layout/hList1"/>
    <dgm:cxn modelId="{BC5551F3-BB8F-4713-ADC8-6DA5F5558865}" type="presParOf" srcId="{2697F8D9-541D-4085-A97B-55A7DBFC2240}" destId="{D7D4A2D8-8364-4E3A-ACDD-9A462448F10A}" srcOrd="0" destOrd="0" presId="urn:microsoft.com/office/officeart/2005/8/layout/hList1"/>
    <dgm:cxn modelId="{4EFFCE30-DA45-495C-9FBA-E6510AAFF51A}" type="presParOf" srcId="{2697F8D9-541D-4085-A97B-55A7DBFC2240}" destId="{C77837AE-800F-40E9-82C1-4C048A259EA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314B72-EE90-4492-B426-47F233D522AA}" type="doc">
      <dgm:prSet loTypeId="urn:microsoft.com/office/officeart/2005/8/layout/pyramid2" loCatId="pyramid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5DFFB7D5-3B4E-4100-9C5C-F4140524C1ED}">
      <dgm:prSet custT="1"/>
      <dgm:spPr/>
      <dgm:t>
        <a:bodyPr/>
        <a:lstStyle/>
        <a:p>
          <a:pPr latinLnBrk="1"/>
          <a:r>
            <a:rPr lang="en-US" sz="1600" b="1" dirty="0"/>
            <a:t>DNN</a:t>
          </a:r>
          <a:endParaRPr lang="en-US" sz="1400" b="1" dirty="0"/>
        </a:p>
        <a:p>
          <a:pPr latinLnBrk="1"/>
          <a:r>
            <a:rPr lang="en-US" sz="1400" b="1" dirty="0"/>
            <a:t>(Deep Neural Network)</a:t>
          </a:r>
          <a:endParaRPr lang="ko-KR" sz="1400" dirty="0"/>
        </a:p>
      </dgm:t>
    </dgm:pt>
    <dgm:pt modelId="{0422819E-DC40-4F10-B315-E36636C94746}" type="parTrans" cxnId="{ABA157F0-D561-4CE8-954C-7797315229F8}">
      <dgm:prSet/>
      <dgm:spPr/>
      <dgm:t>
        <a:bodyPr/>
        <a:lstStyle/>
        <a:p>
          <a:pPr latinLnBrk="1"/>
          <a:endParaRPr lang="ko-KR" altLang="en-US"/>
        </a:p>
      </dgm:t>
    </dgm:pt>
    <dgm:pt modelId="{37D45B7D-24EE-410F-A7E0-6BD5267FA543}" type="sibTrans" cxnId="{ABA157F0-D561-4CE8-954C-7797315229F8}">
      <dgm:prSet/>
      <dgm:spPr/>
      <dgm:t>
        <a:bodyPr/>
        <a:lstStyle/>
        <a:p>
          <a:pPr latinLnBrk="1"/>
          <a:endParaRPr lang="ko-KR" altLang="en-US"/>
        </a:p>
      </dgm:t>
    </dgm:pt>
    <dgm:pt modelId="{36821745-8F30-4438-8FF3-4272F48D033A}">
      <dgm:prSet custT="1"/>
      <dgm:spPr/>
      <dgm:t>
        <a:bodyPr/>
        <a:lstStyle/>
        <a:p>
          <a:pPr latinLnBrk="1"/>
          <a:r>
            <a:rPr lang="ko-KR" sz="1600" b="1" dirty="0"/>
            <a:t>다층 </a:t>
          </a:r>
          <a:r>
            <a:rPr lang="ko-KR" sz="1600" b="1" dirty="0" err="1"/>
            <a:t>퍼셉트론</a:t>
          </a:r>
          <a:endParaRPr lang="en-US" altLang="ko-KR" sz="1600" b="1" dirty="0"/>
        </a:p>
        <a:p>
          <a:pPr latinLnBrk="1"/>
          <a:r>
            <a:rPr lang="en-US" sz="1400" b="1" dirty="0"/>
            <a:t>(Multilayer Perceptron, MLP)</a:t>
          </a:r>
          <a:endParaRPr lang="ko-KR" sz="1400" dirty="0"/>
        </a:p>
      </dgm:t>
    </dgm:pt>
    <dgm:pt modelId="{DDEEA036-B476-4CE0-9497-068A95831BD3}" type="parTrans" cxnId="{7E603B5C-D1FD-49FA-90D3-D27A74045554}">
      <dgm:prSet/>
      <dgm:spPr/>
      <dgm:t>
        <a:bodyPr/>
        <a:lstStyle/>
        <a:p>
          <a:pPr latinLnBrk="1"/>
          <a:endParaRPr lang="ko-KR" altLang="en-US"/>
        </a:p>
      </dgm:t>
    </dgm:pt>
    <dgm:pt modelId="{0FBCFFFA-C44A-47C4-84BE-80BC13528542}" type="sibTrans" cxnId="{7E603B5C-D1FD-49FA-90D3-D27A74045554}">
      <dgm:prSet/>
      <dgm:spPr/>
      <dgm:t>
        <a:bodyPr/>
        <a:lstStyle/>
        <a:p>
          <a:pPr latinLnBrk="1"/>
          <a:endParaRPr lang="ko-KR" altLang="en-US"/>
        </a:p>
      </dgm:t>
    </dgm:pt>
    <dgm:pt modelId="{94F38613-E117-4692-A258-F87172DED9E2}">
      <dgm:prSet/>
      <dgm:spPr/>
      <dgm:t>
        <a:bodyPr/>
        <a:lstStyle/>
        <a:p>
          <a:pPr latinLnBrk="1"/>
          <a:r>
            <a:rPr lang="ko-KR" b="1" dirty="0" err="1"/>
            <a:t>퍼셉트론</a:t>
          </a:r>
          <a:endParaRPr lang="en-US" altLang="ko-KR" b="1" dirty="0"/>
        </a:p>
        <a:p>
          <a:pPr latinLnBrk="1"/>
          <a:r>
            <a:rPr lang="en-US" b="1" dirty="0"/>
            <a:t>(Perceptron)</a:t>
          </a:r>
          <a:endParaRPr lang="ko-KR" dirty="0"/>
        </a:p>
      </dgm:t>
    </dgm:pt>
    <dgm:pt modelId="{4779A3DB-FF21-435B-8B29-7B83440BD564}" type="parTrans" cxnId="{E8791568-27BB-4924-B289-CF81D763F63B}">
      <dgm:prSet/>
      <dgm:spPr/>
      <dgm:t>
        <a:bodyPr/>
        <a:lstStyle/>
        <a:p>
          <a:pPr latinLnBrk="1"/>
          <a:endParaRPr lang="ko-KR" altLang="en-US"/>
        </a:p>
      </dgm:t>
    </dgm:pt>
    <dgm:pt modelId="{6CB1C682-DF7E-46AF-AFED-EAEFEA59175A}" type="sibTrans" cxnId="{E8791568-27BB-4924-B289-CF81D763F63B}">
      <dgm:prSet/>
      <dgm:spPr/>
      <dgm:t>
        <a:bodyPr/>
        <a:lstStyle/>
        <a:p>
          <a:pPr latinLnBrk="1"/>
          <a:endParaRPr lang="ko-KR" altLang="en-US"/>
        </a:p>
      </dgm:t>
    </dgm:pt>
    <dgm:pt modelId="{70C77269-D0C1-4816-96A2-4A46F09B1561}" type="pres">
      <dgm:prSet presAssocID="{F0314B72-EE90-4492-B426-47F233D522AA}" presName="compositeShape" presStyleCnt="0">
        <dgm:presLayoutVars>
          <dgm:dir/>
          <dgm:resizeHandles/>
        </dgm:presLayoutVars>
      </dgm:prSet>
      <dgm:spPr/>
    </dgm:pt>
    <dgm:pt modelId="{33A38F40-DBC3-44A7-BA5C-CC81FFC91BA5}" type="pres">
      <dgm:prSet presAssocID="{F0314B72-EE90-4492-B426-47F233D522AA}" presName="pyramid" presStyleLbl="node1" presStyleIdx="0" presStyleCnt="1"/>
      <dgm:spPr/>
    </dgm:pt>
    <dgm:pt modelId="{4D7CA3DC-9722-4BF5-A12D-0581357FD266}" type="pres">
      <dgm:prSet presAssocID="{F0314B72-EE90-4492-B426-47F233D522AA}" presName="theList" presStyleCnt="0"/>
      <dgm:spPr/>
    </dgm:pt>
    <dgm:pt modelId="{1736B829-D3C8-43D1-9107-A1B323D47D3F}" type="pres">
      <dgm:prSet presAssocID="{5DFFB7D5-3B4E-4100-9C5C-F4140524C1ED}" presName="aNode" presStyleLbl="fgAcc1" presStyleIdx="0" presStyleCnt="3">
        <dgm:presLayoutVars>
          <dgm:bulletEnabled val="1"/>
        </dgm:presLayoutVars>
      </dgm:prSet>
      <dgm:spPr/>
    </dgm:pt>
    <dgm:pt modelId="{E110E617-9DB2-472B-8AA6-46915610DB4A}" type="pres">
      <dgm:prSet presAssocID="{5DFFB7D5-3B4E-4100-9C5C-F4140524C1ED}" presName="aSpace" presStyleCnt="0"/>
      <dgm:spPr/>
    </dgm:pt>
    <dgm:pt modelId="{4C1F2503-F227-4B61-B2F7-84DBA1DC97B8}" type="pres">
      <dgm:prSet presAssocID="{36821745-8F30-4438-8FF3-4272F48D033A}" presName="aNode" presStyleLbl="fgAcc1" presStyleIdx="1" presStyleCnt="3">
        <dgm:presLayoutVars>
          <dgm:bulletEnabled val="1"/>
        </dgm:presLayoutVars>
      </dgm:prSet>
      <dgm:spPr/>
    </dgm:pt>
    <dgm:pt modelId="{5C44B446-0F8F-4E41-BEAC-617016C00CA1}" type="pres">
      <dgm:prSet presAssocID="{36821745-8F30-4438-8FF3-4272F48D033A}" presName="aSpace" presStyleCnt="0"/>
      <dgm:spPr/>
    </dgm:pt>
    <dgm:pt modelId="{7967EC08-734F-4958-AEB7-5F26F65BBE3F}" type="pres">
      <dgm:prSet presAssocID="{94F38613-E117-4692-A258-F87172DED9E2}" presName="aNode" presStyleLbl="fgAcc1" presStyleIdx="2" presStyleCnt="3">
        <dgm:presLayoutVars>
          <dgm:bulletEnabled val="1"/>
        </dgm:presLayoutVars>
      </dgm:prSet>
      <dgm:spPr/>
    </dgm:pt>
    <dgm:pt modelId="{835ED0BD-D12C-40AF-83BF-5CF77774083C}" type="pres">
      <dgm:prSet presAssocID="{94F38613-E117-4692-A258-F87172DED9E2}" presName="aSpace" presStyleCnt="0"/>
      <dgm:spPr/>
    </dgm:pt>
  </dgm:ptLst>
  <dgm:cxnLst>
    <dgm:cxn modelId="{4AD00D14-C0B3-42C9-B401-67C2F84D9950}" type="presOf" srcId="{36821745-8F30-4438-8FF3-4272F48D033A}" destId="{4C1F2503-F227-4B61-B2F7-84DBA1DC97B8}" srcOrd="0" destOrd="0" presId="urn:microsoft.com/office/officeart/2005/8/layout/pyramid2"/>
    <dgm:cxn modelId="{0867C31F-56DB-4577-88CC-254C96DBBCD0}" type="presOf" srcId="{94F38613-E117-4692-A258-F87172DED9E2}" destId="{7967EC08-734F-4958-AEB7-5F26F65BBE3F}" srcOrd="0" destOrd="0" presId="urn:microsoft.com/office/officeart/2005/8/layout/pyramid2"/>
    <dgm:cxn modelId="{7E603B5C-D1FD-49FA-90D3-D27A74045554}" srcId="{F0314B72-EE90-4492-B426-47F233D522AA}" destId="{36821745-8F30-4438-8FF3-4272F48D033A}" srcOrd="1" destOrd="0" parTransId="{DDEEA036-B476-4CE0-9497-068A95831BD3}" sibTransId="{0FBCFFFA-C44A-47C4-84BE-80BC13528542}"/>
    <dgm:cxn modelId="{E8791568-27BB-4924-B289-CF81D763F63B}" srcId="{F0314B72-EE90-4492-B426-47F233D522AA}" destId="{94F38613-E117-4692-A258-F87172DED9E2}" srcOrd="2" destOrd="0" parTransId="{4779A3DB-FF21-435B-8B29-7B83440BD564}" sibTransId="{6CB1C682-DF7E-46AF-AFED-EAEFEA59175A}"/>
    <dgm:cxn modelId="{CEAEC449-71C3-40B1-B822-51B536F2D08A}" type="presOf" srcId="{5DFFB7D5-3B4E-4100-9C5C-F4140524C1ED}" destId="{1736B829-D3C8-43D1-9107-A1B323D47D3F}" srcOrd="0" destOrd="0" presId="urn:microsoft.com/office/officeart/2005/8/layout/pyramid2"/>
    <dgm:cxn modelId="{2D80C752-D178-455C-898D-55E1A2363418}" type="presOf" srcId="{F0314B72-EE90-4492-B426-47F233D522AA}" destId="{70C77269-D0C1-4816-96A2-4A46F09B1561}" srcOrd="0" destOrd="0" presId="urn:microsoft.com/office/officeart/2005/8/layout/pyramid2"/>
    <dgm:cxn modelId="{ABA157F0-D561-4CE8-954C-7797315229F8}" srcId="{F0314B72-EE90-4492-B426-47F233D522AA}" destId="{5DFFB7D5-3B4E-4100-9C5C-F4140524C1ED}" srcOrd="0" destOrd="0" parTransId="{0422819E-DC40-4F10-B315-E36636C94746}" sibTransId="{37D45B7D-24EE-410F-A7E0-6BD5267FA543}"/>
    <dgm:cxn modelId="{98281616-D80F-45E9-B594-3E857150DE55}" type="presParOf" srcId="{70C77269-D0C1-4816-96A2-4A46F09B1561}" destId="{33A38F40-DBC3-44A7-BA5C-CC81FFC91BA5}" srcOrd="0" destOrd="0" presId="urn:microsoft.com/office/officeart/2005/8/layout/pyramid2"/>
    <dgm:cxn modelId="{38EE8101-D6EF-49F0-860D-36769DE233B0}" type="presParOf" srcId="{70C77269-D0C1-4816-96A2-4A46F09B1561}" destId="{4D7CA3DC-9722-4BF5-A12D-0581357FD266}" srcOrd="1" destOrd="0" presId="urn:microsoft.com/office/officeart/2005/8/layout/pyramid2"/>
    <dgm:cxn modelId="{7337B1D0-E500-43D0-AC3B-41EFA0CEB1E1}" type="presParOf" srcId="{4D7CA3DC-9722-4BF5-A12D-0581357FD266}" destId="{1736B829-D3C8-43D1-9107-A1B323D47D3F}" srcOrd="0" destOrd="0" presId="urn:microsoft.com/office/officeart/2005/8/layout/pyramid2"/>
    <dgm:cxn modelId="{327831A2-97F5-4C07-AC6A-F2891151DFF6}" type="presParOf" srcId="{4D7CA3DC-9722-4BF5-A12D-0581357FD266}" destId="{E110E617-9DB2-472B-8AA6-46915610DB4A}" srcOrd="1" destOrd="0" presId="urn:microsoft.com/office/officeart/2005/8/layout/pyramid2"/>
    <dgm:cxn modelId="{6EF35235-B84B-44CB-8985-F110DB6EA4AF}" type="presParOf" srcId="{4D7CA3DC-9722-4BF5-A12D-0581357FD266}" destId="{4C1F2503-F227-4B61-B2F7-84DBA1DC97B8}" srcOrd="2" destOrd="0" presId="urn:microsoft.com/office/officeart/2005/8/layout/pyramid2"/>
    <dgm:cxn modelId="{5002AA25-83B8-4C93-8A31-0CC037041167}" type="presParOf" srcId="{4D7CA3DC-9722-4BF5-A12D-0581357FD266}" destId="{5C44B446-0F8F-4E41-BEAC-617016C00CA1}" srcOrd="3" destOrd="0" presId="urn:microsoft.com/office/officeart/2005/8/layout/pyramid2"/>
    <dgm:cxn modelId="{CE04A423-10E0-4BCB-BD65-E926933D7193}" type="presParOf" srcId="{4D7CA3DC-9722-4BF5-A12D-0581357FD266}" destId="{7967EC08-734F-4958-AEB7-5F26F65BBE3F}" srcOrd="4" destOrd="0" presId="urn:microsoft.com/office/officeart/2005/8/layout/pyramid2"/>
    <dgm:cxn modelId="{A7629BC4-B178-4A1F-A1F6-0352D363C283}" type="presParOf" srcId="{4D7CA3DC-9722-4BF5-A12D-0581357FD266}" destId="{835ED0BD-D12C-40AF-83BF-5CF77774083C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26121A-5E4D-438C-8902-C8E048EB7FCB}" type="doc">
      <dgm:prSet loTypeId="urn:microsoft.com/office/officeart/2005/8/layout/b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66CACF3B-1FA4-41D6-9BB7-DE1109623248}">
      <dgm:prSet/>
      <dgm:spPr/>
      <dgm:t>
        <a:bodyPr/>
        <a:lstStyle/>
        <a:p>
          <a:pPr latinLnBrk="1">
            <a:lnSpc>
              <a:spcPct val="100000"/>
            </a:lnSpc>
          </a:pPr>
          <a:r>
            <a:rPr lang="ko-KR" b="1" dirty="0"/>
            <a:t>활성화 함수</a:t>
          </a:r>
          <a:endParaRPr lang="en-US" altLang="ko-KR" b="1" dirty="0"/>
        </a:p>
        <a:p>
          <a:pPr latinLnBrk="1">
            <a:lnSpc>
              <a:spcPct val="100000"/>
            </a:lnSpc>
          </a:pPr>
          <a:r>
            <a:rPr lang="en-US" b="1" dirty="0"/>
            <a:t>(Activation Function)</a:t>
          </a:r>
          <a:endParaRPr lang="ko-KR" dirty="0"/>
        </a:p>
      </dgm:t>
    </dgm:pt>
    <dgm:pt modelId="{CC3F8C4D-11FF-4119-80BB-53ED2A7B9FCC}" type="parTrans" cxnId="{62049A84-81F4-4DF0-A5CD-F54E6C676EEC}">
      <dgm:prSet/>
      <dgm:spPr/>
      <dgm:t>
        <a:bodyPr/>
        <a:lstStyle/>
        <a:p>
          <a:pPr latinLnBrk="1"/>
          <a:endParaRPr lang="ko-KR" altLang="en-US"/>
        </a:p>
      </dgm:t>
    </dgm:pt>
    <dgm:pt modelId="{1D010A25-3BC8-4868-BFBD-F0F9955B2C57}" type="sibTrans" cxnId="{62049A84-81F4-4DF0-A5CD-F54E6C676EEC}">
      <dgm:prSet/>
      <dgm:spPr/>
      <dgm:t>
        <a:bodyPr/>
        <a:lstStyle/>
        <a:p>
          <a:pPr latinLnBrk="1"/>
          <a:endParaRPr lang="ko-KR" altLang="en-US"/>
        </a:p>
      </dgm:t>
    </dgm:pt>
    <dgm:pt modelId="{F34A076D-F9B8-40DB-B5CB-BDA655108CA7}">
      <dgm:prSet/>
      <dgm:spPr/>
      <dgm:t>
        <a:bodyPr/>
        <a:lstStyle/>
        <a:p>
          <a:pPr latinLnBrk="1"/>
          <a:r>
            <a:rPr lang="ko-KR" b="1" dirty="0" err="1"/>
            <a:t>역전파</a:t>
          </a:r>
          <a:r>
            <a:rPr lang="ko-KR" b="1" dirty="0"/>
            <a:t> 알고리즘</a:t>
          </a:r>
          <a:endParaRPr lang="en-US" altLang="ko-KR" b="1" dirty="0"/>
        </a:p>
        <a:p>
          <a:pPr latinLnBrk="1"/>
          <a:r>
            <a:rPr lang="en-US" b="1" dirty="0"/>
            <a:t>(Backpropagation)</a:t>
          </a:r>
          <a:endParaRPr lang="ko-KR" dirty="0"/>
        </a:p>
      </dgm:t>
    </dgm:pt>
    <dgm:pt modelId="{DE8EF20F-4B95-471F-ACC7-EF3D86CCC630}" type="parTrans" cxnId="{25B6FFFF-5F90-4CCF-8A21-65457F7674F5}">
      <dgm:prSet/>
      <dgm:spPr/>
      <dgm:t>
        <a:bodyPr/>
        <a:lstStyle/>
        <a:p>
          <a:pPr latinLnBrk="1"/>
          <a:endParaRPr lang="ko-KR" altLang="en-US"/>
        </a:p>
      </dgm:t>
    </dgm:pt>
    <dgm:pt modelId="{42AE2159-C34F-4B4C-8CC4-611F6A0C8EBE}" type="sibTrans" cxnId="{25B6FFFF-5F90-4CCF-8A21-65457F7674F5}">
      <dgm:prSet/>
      <dgm:spPr/>
      <dgm:t>
        <a:bodyPr/>
        <a:lstStyle/>
        <a:p>
          <a:pPr latinLnBrk="1"/>
          <a:endParaRPr lang="ko-KR" altLang="en-US"/>
        </a:p>
      </dgm:t>
    </dgm:pt>
    <dgm:pt modelId="{CBA2AF5A-2D8D-4025-9D07-DE2480438967}">
      <dgm:prSet custT="1"/>
      <dgm:spPr/>
      <dgm:t>
        <a:bodyPr/>
        <a:lstStyle/>
        <a:p>
          <a:pPr latinLnBrk="1"/>
          <a:r>
            <a:rPr lang="ko-KR" sz="1500" b="1" dirty="0"/>
            <a:t>차원의 저주</a:t>
          </a:r>
          <a:endParaRPr lang="en-US" altLang="ko-KR" sz="1500" b="1" dirty="0"/>
        </a:p>
        <a:p>
          <a:pPr latinLnBrk="1"/>
          <a:r>
            <a:rPr lang="en-US" sz="1500" b="1" dirty="0"/>
            <a:t>(</a:t>
          </a:r>
          <a:r>
            <a:rPr lang="en-US" sz="1400" b="1" dirty="0"/>
            <a:t>Curse of Dimensionality)</a:t>
          </a:r>
          <a:endParaRPr lang="ko-KR" sz="1500" dirty="0"/>
        </a:p>
      </dgm:t>
    </dgm:pt>
    <dgm:pt modelId="{25DA6ADE-9048-4B99-BDF2-02B6884FD202}" type="parTrans" cxnId="{347B7D40-AFBB-400B-856E-564AE5E1BFA4}">
      <dgm:prSet/>
      <dgm:spPr/>
      <dgm:t>
        <a:bodyPr/>
        <a:lstStyle/>
        <a:p>
          <a:pPr latinLnBrk="1"/>
          <a:endParaRPr lang="ko-KR" altLang="en-US"/>
        </a:p>
      </dgm:t>
    </dgm:pt>
    <dgm:pt modelId="{A15324C8-C0D4-44B6-9C93-EC3B9CE9CCF6}" type="sibTrans" cxnId="{347B7D40-AFBB-400B-856E-564AE5E1BFA4}">
      <dgm:prSet/>
      <dgm:spPr/>
      <dgm:t>
        <a:bodyPr/>
        <a:lstStyle/>
        <a:p>
          <a:pPr latinLnBrk="1"/>
          <a:endParaRPr lang="ko-KR" altLang="en-US"/>
        </a:p>
      </dgm:t>
    </dgm:pt>
    <dgm:pt modelId="{627C01B8-1D45-46E6-A532-7E4B22748844}" type="pres">
      <dgm:prSet presAssocID="{CC26121A-5E4D-438C-8902-C8E048EB7FCB}" presName="diagram" presStyleCnt="0">
        <dgm:presLayoutVars>
          <dgm:dir/>
          <dgm:animLvl val="lvl"/>
          <dgm:resizeHandles val="exact"/>
        </dgm:presLayoutVars>
      </dgm:prSet>
      <dgm:spPr/>
    </dgm:pt>
    <dgm:pt modelId="{A37ECCC2-10C0-4046-B38B-C2081942E2C7}" type="pres">
      <dgm:prSet presAssocID="{66CACF3B-1FA4-41D6-9BB7-DE1109623248}" presName="compNode" presStyleCnt="0"/>
      <dgm:spPr/>
    </dgm:pt>
    <dgm:pt modelId="{581F0E01-BC11-45C8-BB73-994D36637E45}" type="pres">
      <dgm:prSet presAssocID="{66CACF3B-1FA4-41D6-9BB7-DE1109623248}" presName="childRect" presStyleLbl="bgAcc1" presStyleIdx="0" presStyleCnt="3">
        <dgm:presLayoutVars>
          <dgm:bulletEnabled val="1"/>
        </dgm:presLayoutVars>
      </dgm:prSet>
      <dgm:spPr/>
    </dgm:pt>
    <dgm:pt modelId="{518106C9-5E53-470A-BD79-D431698A4FBF}" type="pres">
      <dgm:prSet presAssocID="{66CACF3B-1FA4-41D6-9BB7-DE110962324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6CAD4CC-5F11-469A-898D-03792C139BF3}" type="pres">
      <dgm:prSet presAssocID="{66CACF3B-1FA4-41D6-9BB7-DE1109623248}" presName="parentRect" presStyleLbl="alignNode1" presStyleIdx="0" presStyleCnt="3"/>
      <dgm:spPr/>
    </dgm:pt>
    <dgm:pt modelId="{201FF8A0-E6DC-449E-BD4F-C48104AA88FE}" type="pres">
      <dgm:prSet presAssocID="{66CACF3B-1FA4-41D6-9BB7-DE1109623248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전구 및 기어  윤곽선"/>
        </a:ext>
      </dgm:extLst>
    </dgm:pt>
    <dgm:pt modelId="{E791A6F0-B8F4-4BAC-8FF4-63620A55705A}" type="pres">
      <dgm:prSet presAssocID="{1D010A25-3BC8-4868-BFBD-F0F9955B2C57}" presName="sibTrans" presStyleLbl="sibTrans2D1" presStyleIdx="0" presStyleCnt="0"/>
      <dgm:spPr/>
    </dgm:pt>
    <dgm:pt modelId="{552491F3-C9E1-41AC-AABE-D04B5970EEC2}" type="pres">
      <dgm:prSet presAssocID="{F34A076D-F9B8-40DB-B5CB-BDA655108CA7}" presName="compNode" presStyleCnt="0"/>
      <dgm:spPr/>
    </dgm:pt>
    <dgm:pt modelId="{8D2FA087-3DF8-46BF-AC50-C4F3C04034AA}" type="pres">
      <dgm:prSet presAssocID="{F34A076D-F9B8-40DB-B5CB-BDA655108CA7}" presName="childRect" presStyleLbl="bgAcc1" presStyleIdx="1" presStyleCnt="3">
        <dgm:presLayoutVars>
          <dgm:bulletEnabled val="1"/>
        </dgm:presLayoutVars>
      </dgm:prSet>
      <dgm:spPr/>
    </dgm:pt>
    <dgm:pt modelId="{DBC54797-1C48-4296-AF3D-3876BEB49455}" type="pres">
      <dgm:prSet presAssocID="{F34A076D-F9B8-40DB-B5CB-BDA655108CA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40BBFBD-8651-410B-AFA8-22FD8386CDFC}" type="pres">
      <dgm:prSet presAssocID="{F34A076D-F9B8-40DB-B5CB-BDA655108CA7}" presName="parentRect" presStyleLbl="alignNode1" presStyleIdx="1" presStyleCnt="3"/>
      <dgm:spPr/>
    </dgm:pt>
    <dgm:pt modelId="{382E92B9-C7CA-40C5-B665-F2BCE3B575D9}" type="pres">
      <dgm:prSet presAssocID="{F34A076D-F9B8-40DB-B5CB-BDA655108CA7}" presName="adorn" presStyleLbl="fgAccFollowNode1" presStyleIdx="1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8EF8320C-25E6-4A91-A7B8-047AA4DFFB16}" type="pres">
      <dgm:prSet presAssocID="{42AE2159-C34F-4B4C-8CC4-611F6A0C8EBE}" presName="sibTrans" presStyleLbl="sibTrans2D1" presStyleIdx="0" presStyleCnt="0"/>
      <dgm:spPr/>
    </dgm:pt>
    <dgm:pt modelId="{2DFA3A50-C5E0-4820-AF70-7DF8EE0BE20C}" type="pres">
      <dgm:prSet presAssocID="{CBA2AF5A-2D8D-4025-9D07-DE2480438967}" presName="compNode" presStyleCnt="0"/>
      <dgm:spPr/>
    </dgm:pt>
    <dgm:pt modelId="{E012EC76-7800-4085-8050-C9BFC2752118}" type="pres">
      <dgm:prSet presAssocID="{CBA2AF5A-2D8D-4025-9D07-DE2480438967}" presName="childRect" presStyleLbl="bgAcc1" presStyleIdx="2" presStyleCnt="3">
        <dgm:presLayoutVars>
          <dgm:bulletEnabled val="1"/>
        </dgm:presLayoutVars>
      </dgm:prSet>
      <dgm:spPr/>
    </dgm:pt>
    <dgm:pt modelId="{43A0D594-9F43-42C5-99EC-868703493FD9}" type="pres">
      <dgm:prSet presAssocID="{CBA2AF5A-2D8D-4025-9D07-DE248043896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6E1A76C-4269-46B6-81E8-A01B68AE5EDD}" type="pres">
      <dgm:prSet presAssocID="{CBA2AF5A-2D8D-4025-9D07-DE2480438967}" presName="parentRect" presStyleLbl="alignNode1" presStyleIdx="2" presStyleCnt="3"/>
      <dgm:spPr/>
    </dgm:pt>
    <dgm:pt modelId="{A3F7B53E-DC94-414B-B665-659E06867293}" type="pres">
      <dgm:prSet presAssocID="{CBA2AF5A-2D8D-4025-9D07-DE2480438967}" presName="adorn" presStyleLbl="fgAccFollow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정육면체 윤곽선"/>
        </a:ext>
      </dgm:extLst>
    </dgm:pt>
  </dgm:ptLst>
  <dgm:cxnLst>
    <dgm:cxn modelId="{347B7D40-AFBB-400B-856E-564AE5E1BFA4}" srcId="{CC26121A-5E4D-438C-8902-C8E048EB7FCB}" destId="{CBA2AF5A-2D8D-4025-9D07-DE2480438967}" srcOrd="2" destOrd="0" parTransId="{25DA6ADE-9048-4B99-BDF2-02B6884FD202}" sibTransId="{A15324C8-C0D4-44B6-9C93-EC3B9CE9CCF6}"/>
    <dgm:cxn modelId="{E3BCF360-D674-48C9-8A75-7AEC14D5E69A}" type="presOf" srcId="{F34A076D-F9B8-40DB-B5CB-BDA655108CA7}" destId="{140BBFBD-8651-410B-AFA8-22FD8386CDFC}" srcOrd="1" destOrd="0" presId="urn:microsoft.com/office/officeart/2005/8/layout/bList2"/>
    <dgm:cxn modelId="{4F6BAF57-E4D2-4D2B-B3F0-20517D06492A}" type="presOf" srcId="{CBA2AF5A-2D8D-4025-9D07-DE2480438967}" destId="{43A0D594-9F43-42C5-99EC-868703493FD9}" srcOrd="0" destOrd="0" presId="urn:microsoft.com/office/officeart/2005/8/layout/bList2"/>
    <dgm:cxn modelId="{FFDD4278-7717-4C1F-ACEF-2625924FD864}" type="presOf" srcId="{66CACF3B-1FA4-41D6-9BB7-DE1109623248}" destId="{16CAD4CC-5F11-469A-898D-03792C139BF3}" srcOrd="1" destOrd="0" presId="urn:microsoft.com/office/officeart/2005/8/layout/bList2"/>
    <dgm:cxn modelId="{C5AF5F83-12E5-49E9-97A8-55709B677196}" type="presOf" srcId="{42AE2159-C34F-4B4C-8CC4-611F6A0C8EBE}" destId="{8EF8320C-25E6-4A91-A7B8-047AA4DFFB16}" srcOrd="0" destOrd="0" presId="urn:microsoft.com/office/officeart/2005/8/layout/bList2"/>
    <dgm:cxn modelId="{62049A84-81F4-4DF0-A5CD-F54E6C676EEC}" srcId="{CC26121A-5E4D-438C-8902-C8E048EB7FCB}" destId="{66CACF3B-1FA4-41D6-9BB7-DE1109623248}" srcOrd="0" destOrd="0" parTransId="{CC3F8C4D-11FF-4119-80BB-53ED2A7B9FCC}" sibTransId="{1D010A25-3BC8-4868-BFBD-F0F9955B2C57}"/>
    <dgm:cxn modelId="{2B6868CB-9F57-4FE1-93A1-34D79B8C8E70}" type="presOf" srcId="{66CACF3B-1FA4-41D6-9BB7-DE1109623248}" destId="{518106C9-5E53-470A-BD79-D431698A4FBF}" srcOrd="0" destOrd="0" presId="urn:microsoft.com/office/officeart/2005/8/layout/bList2"/>
    <dgm:cxn modelId="{CFB5EDCB-9B17-4883-A926-313D94E7B150}" type="presOf" srcId="{1D010A25-3BC8-4868-BFBD-F0F9955B2C57}" destId="{E791A6F0-B8F4-4BAC-8FF4-63620A55705A}" srcOrd="0" destOrd="0" presId="urn:microsoft.com/office/officeart/2005/8/layout/bList2"/>
    <dgm:cxn modelId="{343A87CF-04BE-4532-B92A-C371E266730F}" type="presOf" srcId="{F34A076D-F9B8-40DB-B5CB-BDA655108CA7}" destId="{DBC54797-1C48-4296-AF3D-3876BEB49455}" srcOrd="0" destOrd="0" presId="urn:microsoft.com/office/officeart/2005/8/layout/bList2"/>
    <dgm:cxn modelId="{D71B40F6-2270-4EEA-B77A-D8ABBD4DADB9}" type="presOf" srcId="{CBA2AF5A-2D8D-4025-9D07-DE2480438967}" destId="{06E1A76C-4269-46B6-81E8-A01B68AE5EDD}" srcOrd="1" destOrd="0" presId="urn:microsoft.com/office/officeart/2005/8/layout/bList2"/>
    <dgm:cxn modelId="{B8C399F6-0818-4B19-BE8F-2525C5A5331A}" type="presOf" srcId="{CC26121A-5E4D-438C-8902-C8E048EB7FCB}" destId="{627C01B8-1D45-46E6-A532-7E4B22748844}" srcOrd="0" destOrd="0" presId="urn:microsoft.com/office/officeart/2005/8/layout/bList2"/>
    <dgm:cxn modelId="{25B6FFFF-5F90-4CCF-8A21-65457F7674F5}" srcId="{CC26121A-5E4D-438C-8902-C8E048EB7FCB}" destId="{F34A076D-F9B8-40DB-B5CB-BDA655108CA7}" srcOrd="1" destOrd="0" parTransId="{DE8EF20F-4B95-471F-ACC7-EF3D86CCC630}" sibTransId="{42AE2159-C34F-4B4C-8CC4-611F6A0C8EBE}"/>
    <dgm:cxn modelId="{53F7A863-1039-4EF0-8251-ECB4D2F17545}" type="presParOf" srcId="{627C01B8-1D45-46E6-A532-7E4B22748844}" destId="{A37ECCC2-10C0-4046-B38B-C2081942E2C7}" srcOrd="0" destOrd="0" presId="urn:microsoft.com/office/officeart/2005/8/layout/bList2"/>
    <dgm:cxn modelId="{C526510B-FE55-4FB1-8479-5DECC7213035}" type="presParOf" srcId="{A37ECCC2-10C0-4046-B38B-C2081942E2C7}" destId="{581F0E01-BC11-45C8-BB73-994D36637E45}" srcOrd="0" destOrd="0" presId="urn:microsoft.com/office/officeart/2005/8/layout/bList2"/>
    <dgm:cxn modelId="{36B83ED4-10E0-4228-8F13-3A0157C58E94}" type="presParOf" srcId="{A37ECCC2-10C0-4046-B38B-C2081942E2C7}" destId="{518106C9-5E53-470A-BD79-D431698A4FBF}" srcOrd="1" destOrd="0" presId="urn:microsoft.com/office/officeart/2005/8/layout/bList2"/>
    <dgm:cxn modelId="{6AB59011-AC00-4DE5-B370-26A6576FC6BE}" type="presParOf" srcId="{A37ECCC2-10C0-4046-B38B-C2081942E2C7}" destId="{16CAD4CC-5F11-469A-898D-03792C139BF3}" srcOrd="2" destOrd="0" presId="urn:microsoft.com/office/officeart/2005/8/layout/bList2"/>
    <dgm:cxn modelId="{C124B9B0-EE14-409C-8DB2-E4B0C6C69702}" type="presParOf" srcId="{A37ECCC2-10C0-4046-B38B-C2081942E2C7}" destId="{201FF8A0-E6DC-449E-BD4F-C48104AA88FE}" srcOrd="3" destOrd="0" presId="urn:microsoft.com/office/officeart/2005/8/layout/bList2"/>
    <dgm:cxn modelId="{890780DF-B059-4DFC-8FFA-E47F39D173A4}" type="presParOf" srcId="{627C01B8-1D45-46E6-A532-7E4B22748844}" destId="{E791A6F0-B8F4-4BAC-8FF4-63620A55705A}" srcOrd="1" destOrd="0" presId="urn:microsoft.com/office/officeart/2005/8/layout/bList2"/>
    <dgm:cxn modelId="{1BE986FF-0B83-4095-BC08-74C330BFF5C5}" type="presParOf" srcId="{627C01B8-1D45-46E6-A532-7E4B22748844}" destId="{552491F3-C9E1-41AC-AABE-D04B5970EEC2}" srcOrd="2" destOrd="0" presId="urn:microsoft.com/office/officeart/2005/8/layout/bList2"/>
    <dgm:cxn modelId="{BFB12030-1311-4704-B645-BE0CA14B244B}" type="presParOf" srcId="{552491F3-C9E1-41AC-AABE-D04B5970EEC2}" destId="{8D2FA087-3DF8-46BF-AC50-C4F3C04034AA}" srcOrd="0" destOrd="0" presId="urn:microsoft.com/office/officeart/2005/8/layout/bList2"/>
    <dgm:cxn modelId="{8D6CCA6B-ACA4-4A8B-BC00-4C1523C88557}" type="presParOf" srcId="{552491F3-C9E1-41AC-AABE-D04B5970EEC2}" destId="{DBC54797-1C48-4296-AF3D-3876BEB49455}" srcOrd="1" destOrd="0" presId="urn:microsoft.com/office/officeart/2005/8/layout/bList2"/>
    <dgm:cxn modelId="{2BB2000A-0FC7-43B9-A841-EDDE6D426FB1}" type="presParOf" srcId="{552491F3-C9E1-41AC-AABE-D04B5970EEC2}" destId="{140BBFBD-8651-410B-AFA8-22FD8386CDFC}" srcOrd="2" destOrd="0" presId="urn:microsoft.com/office/officeart/2005/8/layout/bList2"/>
    <dgm:cxn modelId="{71EC95A0-6834-48C5-9163-EE165B8CEC45}" type="presParOf" srcId="{552491F3-C9E1-41AC-AABE-D04B5970EEC2}" destId="{382E92B9-C7CA-40C5-B665-F2BCE3B575D9}" srcOrd="3" destOrd="0" presId="urn:microsoft.com/office/officeart/2005/8/layout/bList2"/>
    <dgm:cxn modelId="{731893EC-FEAE-4869-8F87-2F59EA8E03B2}" type="presParOf" srcId="{627C01B8-1D45-46E6-A532-7E4B22748844}" destId="{8EF8320C-25E6-4A91-A7B8-047AA4DFFB16}" srcOrd="3" destOrd="0" presId="urn:microsoft.com/office/officeart/2005/8/layout/bList2"/>
    <dgm:cxn modelId="{DC987687-FB14-4E2E-9C94-3BACDDC6ABB8}" type="presParOf" srcId="{627C01B8-1D45-46E6-A532-7E4B22748844}" destId="{2DFA3A50-C5E0-4820-AF70-7DF8EE0BE20C}" srcOrd="4" destOrd="0" presId="urn:microsoft.com/office/officeart/2005/8/layout/bList2"/>
    <dgm:cxn modelId="{6DC982A9-DB2A-4CA4-B3F8-906141AD4A15}" type="presParOf" srcId="{2DFA3A50-C5E0-4820-AF70-7DF8EE0BE20C}" destId="{E012EC76-7800-4085-8050-C9BFC2752118}" srcOrd="0" destOrd="0" presId="urn:microsoft.com/office/officeart/2005/8/layout/bList2"/>
    <dgm:cxn modelId="{870834F4-1E87-4AE3-81A7-2485B15AB202}" type="presParOf" srcId="{2DFA3A50-C5E0-4820-AF70-7DF8EE0BE20C}" destId="{43A0D594-9F43-42C5-99EC-868703493FD9}" srcOrd="1" destOrd="0" presId="urn:microsoft.com/office/officeart/2005/8/layout/bList2"/>
    <dgm:cxn modelId="{11473568-91E2-44BA-8F74-A3BF3ECD55FB}" type="presParOf" srcId="{2DFA3A50-C5E0-4820-AF70-7DF8EE0BE20C}" destId="{06E1A76C-4269-46B6-81E8-A01B68AE5EDD}" srcOrd="2" destOrd="0" presId="urn:microsoft.com/office/officeart/2005/8/layout/bList2"/>
    <dgm:cxn modelId="{D1CE80FF-C147-46D5-8431-C98B7991E440}" type="presParOf" srcId="{2DFA3A50-C5E0-4820-AF70-7DF8EE0BE20C}" destId="{A3F7B53E-DC94-414B-B665-659E06867293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407DF2B-A5BB-4CCC-AC16-94DE2CC7F54B}" type="doc">
      <dgm:prSet loTypeId="urn:microsoft.com/office/officeart/2005/8/layout/process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pPr latinLnBrk="1"/>
          <a:endParaRPr lang="ko-KR" altLang="en-US"/>
        </a:p>
      </dgm:t>
    </dgm:pt>
    <dgm:pt modelId="{D2CC3779-3802-4249-A45E-2292943CBDD9}">
      <dgm:prSet/>
      <dgm:spPr/>
      <dgm:t>
        <a:bodyPr/>
        <a:lstStyle/>
        <a:p>
          <a:pPr latinLnBrk="1"/>
          <a:r>
            <a:rPr lang="ko-KR" b="1" dirty="0">
              <a:ln>
                <a:noFill/>
              </a:ln>
              <a:solidFill>
                <a:schemeClr val="bg1"/>
              </a:solidFill>
            </a:rPr>
            <a:t>전이학습</a:t>
          </a:r>
          <a:endParaRPr lang="en-US" altLang="ko-KR" b="1" dirty="0">
            <a:ln>
              <a:noFill/>
            </a:ln>
            <a:solidFill>
              <a:schemeClr val="bg1"/>
            </a:solidFill>
          </a:endParaRPr>
        </a:p>
        <a:p>
          <a:pPr latinLnBrk="1"/>
          <a:r>
            <a:rPr lang="en-US" b="1" dirty="0">
              <a:ln>
                <a:noFill/>
              </a:ln>
              <a:solidFill>
                <a:schemeClr val="bg1"/>
              </a:solidFill>
            </a:rPr>
            <a:t>(Transfer Learning)</a:t>
          </a:r>
          <a:endParaRPr lang="ko-KR" dirty="0">
            <a:ln>
              <a:noFill/>
            </a:ln>
            <a:solidFill>
              <a:schemeClr val="bg1"/>
            </a:solidFill>
          </a:endParaRPr>
        </a:p>
      </dgm:t>
    </dgm:pt>
    <dgm:pt modelId="{2EB8A68F-486F-4574-B580-A93D1FB365BE}" type="parTrans" cxnId="{D9D52D48-C576-4254-AF56-CF816C96426A}">
      <dgm:prSet/>
      <dgm:spPr/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</a:endParaRPr>
        </a:p>
      </dgm:t>
    </dgm:pt>
    <dgm:pt modelId="{740FCF8E-42E5-4738-A882-76D126FE3B42}" type="sibTrans" cxnId="{D9D52D48-C576-4254-AF56-CF816C96426A}">
      <dgm:prSet/>
      <dgm:spPr/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</a:endParaRPr>
        </a:p>
      </dgm:t>
    </dgm:pt>
    <dgm:pt modelId="{5BBC5D56-8C51-42C8-BF32-19358A79877E}">
      <dgm:prSet/>
      <dgm:spPr/>
      <dgm:t>
        <a:bodyPr/>
        <a:lstStyle/>
        <a:p>
          <a:pPr latinLnBrk="1"/>
          <a:r>
            <a:rPr lang="ko-KR" b="1" dirty="0">
              <a:ln>
                <a:noFill/>
              </a:ln>
              <a:solidFill>
                <a:schemeClr val="bg1"/>
              </a:solidFill>
            </a:rPr>
            <a:t>사전학습</a:t>
          </a:r>
          <a:endParaRPr lang="en-US" altLang="ko-KR" b="1" dirty="0">
            <a:ln>
              <a:noFill/>
            </a:ln>
            <a:solidFill>
              <a:schemeClr val="bg1"/>
            </a:solidFill>
          </a:endParaRPr>
        </a:p>
        <a:p>
          <a:pPr latinLnBrk="1"/>
          <a:r>
            <a:rPr lang="en-US" b="1" dirty="0">
              <a:ln>
                <a:noFill/>
              </a:ln>
              <a:solidFill>
                <a:schemeClr val="bg1"/>
              </a:solidFill>
            </a:rPr>
            <a:t>(Pretraining)</a:t>
          </a:r>
          <a:endParaRPr lang="ko-KR" dirty="0">
            <a:ln>
              <a:noFill/>
            </a:ln>
            <a:solidFill>
              <a:schemeClr val="bg1"/>
            </a:solidFill>
          </a:endParaRPr>
        </a:p>
      </dgm:t>
    </dgm:pt>
    <dgm:pt modelId="{FEFB6D5D-DEAA-4D8A-9C73-0A7935D8C613}" type="parTrans" cxnId="{BAB59454-95CD-44A2-AE77-B5E117675DE4}">
      <dgm:prSet/>
      <dgm:spPr/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</a:endParaRPr>
        </a:p>
      </dgm:t>
    </dgm:pt>
    <dgm:pt modelId="{93017A2D-A5CC-476B-9BAB-07A96832AA52}" type="sibTrans" cxnId="{BAB59454-95CD-44A2-AE77-B5E117675DE4}">
      <dgm:prSet/>
      <dgm:spPr/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</a:endParaRPr>
        </a:p>
      </dgm:t>
    </dgm:pt>
    <dgm:pt modelId="{242FB1AF-82C7-4E9C-A9D0-CF4BA9F796F7}">
      <dgm:prSet/>
      <dgm:spPr/>
      <dgm:t>
        <a:bodyPr/>
        <a:lstStyle/>
        <a:p>
          <a:pPr latinLnBrk="1"/>
          <a:r>
            <a:rPr lang="ko-KR" b="1" dirty="0" err="1">
              <a:ln>
                <a:noFill/>
              </a:ln>
              <a:solidFill>
                <a:schemeClr val="bg1"/>
              </a:solidFill>
            </a:rPr>
            <a:t>파인튜닝</a:t>
          </a:r>
          <a:endParaRPr lang="en-US" altLang="ko-KR" b="1" dirty="0">
            <a:ln>
              <a:noFill/>
            </a:ln>
            <a:solidFill>
              <a:schemeClr val="bg1"/>
            </a:solidFill>
          </a:endParaRPr>
        </a:p>
        <a:p>
          <a:pPr latinLnBrk="1"/>
          <a:r>
            <a:rPr lang="en-US" b="1" dirty="0">
              <a:ln>
                <a:noFill/>
              </a:ln>
              <a:solidFill>
                <a:schemeClr val="bg1"/>
              </a:solidFill>
            </a:rPr>
            <a:t>(Fine-tuning)</a:t>
          </a:r>
          <a:endParaRPr lang="ko-KR" dirty="0">
            <a:ln>
              <a:noFill/>
            </a:ln>
            <a:solidFill>
              <a:schemeClr val="bg1"/>
            </a:solidFill>
          </a:endParaRPr>
        </a:p>
      </dgm:t>
    </dgm:pt>
    <dgm:pt modelId="{CB96110D-A0D9-48DA-8E83-4F04EF66CEF5}" type="parTrans" cxnId="{B7E311FE-F566-4574-91A3-9437A5280346}">
      <dgm:prSet/>
      <dgm:spPr/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</a:endParaRPr>
        </a:p>
      </dgm:t>
    </dgm:pt>
    <dgm:pt modelId="{46A1F5CC-CB7D-47D8-8846-C312CDFC39EC}" type="sibTrans" cxnId="{B7E311FE-F566-4574-91A3-9437A5280346}">
      <dgm:prSet/>
      <dgm:spPr/>
      <dgm:t>
        <a:bodyPr/>
        <a:lstStyle/>
        <a:p>
          <a:pPr latinLnBrk="1"/>
          <a:endParaRPr lang="ko-KR" altLang="en-US">
            <a:ln>
              <a:noFill/>
            </a:ln>
            <a:solidFill>
              <a:schemeClr val="bg1"/>
            </a:solidFill>
          </a:endParaRPr>
        </a:p>
      </dgm:t>
    </dgm:pt>
    <dgm:pt modelId="{632B885E-58BE-48F4-B9D9-C35A2828FF5D}" type="pres">
      <dgm:prSet presAssocID="{3407DF2B-A5BB-4CCC-AC16-94DE2CC7F54B}" presName="Name0" presStyleCnt="0">
        <dgm:presLayoutVars>
          <dgm:dir/>
          <dgm:resizeHandles val="exact"/>
        </dgm:presLayoutVars>
      </dgm:prSet>
      <dgm:spPr/>
    </dgm:pt>
    <dgm:pt modelId="{523F522B-E619-4B64-8B01-BC6B6DDE1306}" type="pres">
      <dgm:prSet presAssocID="{D2CC3779-3802-4249-A45E-2292943CBDD9}" presName="node" presStyleLbl="node1" presStyleIdx="0" presStyleCnt="3" custLinFactNeighborY="-25972">
        <dgm:presLayoutVars>
          <dgm:bulletEnabled val="1"/>
        </dgm:presLayoutVars>
      </dgm:prSet>
      <dgm:spPr/>
    </dgm:pt>
    <dgm:pt modelId="{D2F34E1A-A4FA-48BF-8C04-B60EA7E4E82C}" type="pres">
      <dgm:prSet presAssocID="{740FCF8E-42E5-4738-A882-76D126FE3B42}" presName="sibTrans" presStyleLbl="sibTrans2D1" presStyleIdx="0" presStyleCnt="2"/>
      <dgm:spPr/>
    </dgm:pt>
    <dgm:pt modelId="{82D259D8-561C-4280-A302-4EBD2885AB1E}" type="pres">
      <dgm:prSet presAssocID="{740FCF8E-42E5-4738-A882-76D126FE3B42}" presName="connectorText" presStyleLbl="sibTrans2D1" presStyleIdx="0" presStyleCnt="2"/>
      <dgm:spPr/>
    </dgm:pt>
    <dgm:pt modelId="{AE33E8FB-557B-45BB-AA29-15E612D29E68}" type="pres">
      <dgm:prSet presAssocID="{5BBC5D56-8C51-42C8-BF32-19358A79877E}" presName="node" presStyleLbl="node1" presStyleIdx="1" presStyleCnt="3">
        <dgm:presLayoutVars>
          <dgm:bulletEnabled val="1"/>
        </dgm:presLayoutVars>
      </dgm:prSet>
      <dgm:spPr/>
    </dgm:pt>
    <dgm:pt modelId="{D8C40744-B3F5-4FAB-8861-BD2A9D8F425E}" type="pres">
      <dgm:prSet presAssocID="{93017A2D-A5CC-476B-9BAB-07A96832AA52}" presName="sibTrans" presStyleLbl="sibTrans2D1" presStyleIdx="1" presStyleCnt="2"/>
      <dgm:spPr/>
    </dgm:pt>
    <dgm:pt modelId="{ADA059A4-ECC4-43B3-B5DE-4E313EC8D0A8}" type="pres">
      <dgm:prSet presAssocID="{93017A2D-A5CC-476B-9BAB-07A96832AA52}" presName="connectorText" presStyleLbl="sibTrans2D1" presStyleIdx="1" presStyleCnt="2"/>
      <dgm:spPr/>
    </dgm:pt>
    <dgm:pt modelId="{725BA7CB-CE0A-4D0A-A16B-15476F73A324}" type="pres">
      <dgm:prSet presAssocID="{242FB1AF-82C7-4E9C-A9D0-CF4BA9F796F7}" presName="node" presStyleLbl="node1" presStyleIdx="2" presStyleCnt="3">
        <dgm:presLayoutVars>
          <dgm:bulletEnabled val="1"/>
        </dgm:presLayoutVars>
      </dgm:prSet>
      <dgm:spPr/>
    </dgm:pt>
  </dgm:ptLst>
  <dgm:cxnLst>
    <dgm:cxn modelId="{E1A4FB04-E85A-45CF-9FA9-56EE6BA9856A}" type="presOf" srcId="{242FB1AF-82C7-4E9C-A9D0-CF4BA9F796F7}" destId="{725BA7CB-CE0A-4D0A-A16B-15476F73A324}" srcOrd="0" destOrd="0" presId="urn:microsoft.com/office/officeart/2005/8/layout/process1"/>
    <dgm:cxn modelId="{37A83135-4606-4E5E-9DD6-3399292409E8}" type="presOf" srcId="{5BBC5D56-8C51-42C8-BF32-19358A79877E}" destId="{AE33E8FB-557B-45BB-AA29-15E612D29E68}" srcOrd="0" destOrd="0" presId="urn:microsoft.com/office/officeart/2005/8/layout/process1"/>
    <dgm:cxn modelId="{D9D52D48-C576-4254-AF56-CF816C96426A}" srcId="{3407DF2B-A5BB-4CCC-AC16-94DE2CC7F54B}" destId="{D2CC3779-3802-4249-A45E-2292943CBDD9}" srcOrd="0" destOrd="0" parTransId="{2EB8A68F-486F-4574-B580-A93D1FB365BE}" sibTransId="{740FCF8E-42E5-4738-A882-76D126FE3B42}"/>
    <dgm:cxn modelId="{76F92549-D95D-4E77-8CB2-2F4608EFB8D8}" type="presOf" srcId="{D2CC3779-3802-4249-A45E-2292943CBDD9}" destId="{523F522B-E619-4B64-8B01-BC6B6DDE1306}" srcOrd="0" destOrd="0" presId="urn:microsoft.com/office/officeart/2005/8/layout/process1"/>
    <dgm:cxn modelId="{DE01FA4F-36FD-43A7-A009-6DA68C96C4EC}" type="presOf" srcId="{740FCF8E-42E5-4738-A882-76D126FE3B42}" destId="{82D259D8-561C-4280-A302-4EBD2885AB1E}" srcOrd="1" destOrd="0" presId="urn:microsoft.com/office/officeart/2005/8/layout/process1"/>
    <dgm:cxn modelId="{BAB59454-95CD-44A2-AE77-B5E117675DE4}" srcId="{3407DF2B-A5BB-4CCC-AC16-94DE2CC7F54B}" destId="{5BBC5D56-8C51-42C8-BF32-19358A79877E}" srcOrd="1" destOrd="0" parTransId="{FEFB6D5D-DEAA-4D8A-9C73-0A7935D8C613}" sibTransId="{93017A2D-A5CC-476B-9BAB-07A96832AA52}"/>
    <dgm:cxn modelId="{2C54A77F-F9AD-4E8A-AAD2-93181C0A7829}" type="presOf" srcId="{3407DF2B-A5BB-4CCC-AC16-94DE2CC7F54B}" destId="{632B885E-58BE-48F4-B9D9-C35A2828FF5D}" srcOrd="0" destOrd="0" presId="urn:microsoft.com/office/officeart/2005/8/layout/process1"/>
    <dgm:cxn modelId="{7C49158E-8B28-470E-A008-90F7D54F41F2}" type="presOf" srcId="{740FCF8E-42E5-4738-A882-76D126FE3B42}" destId="{D2F34E1A-A4FA-48BF-8C04-B60EA7E4E82C}" srcOrd="0" destOrd="0" presId="urn:microsoft.com/office/officeart/2005/8/layout/process1"/>
    <dgm:cxn modelId="{E9C1F1B1-D6E7-4D9F-9DAA-0EC937FDC99C}" type="presOf" srcId="{93017A2D-A5CC-476B-9BAB-07A96832AA52}" destId="{ADA059A4-ECC4-43B3-B5DE-4E313EC8D0A8}" srcOrd="1" destOrd="0" presId="urn:microsoft.com/office/officeart/2005/8/layout/process1"/>
    <dgm:cxn modelId="{CBB0F3ED-4C42-46E3-A055-B85633EBF252}" type="presOf" srcId="{93017A2D-A5CC-476B-9BAB-07A96832AA52}" destId="{D8C40744-B3F5-4FAB-8861-BD2A9D8F425E}" srcOrd="0" destOrd="0" presId="urn:microsoft.com/office/officeart/2005/8/layout/process1"/>
    <dgm:cxn modelId="{B7E311FE-F566-4574-91A3-9437A5280346}" srcId="{3407DF2B-A5BB-4CCC-AC16-94DE2CC7F54B}" destId="{242FB1AF-82C7-4E9C-A9D0-CF4BA9F796F7}" srcOrd="2" destOrd="0" parTransId="{CB96110D-A0D9-48DA-8E83-4F04EF66CEF5}" sibTransId="{46A1F5CC-CB7D-47D8-8846-C312CDFC39EC}"/>
    <dgm:cxn modelId="{EA6EE6C2-B00A-4A1F-A924-D8A6E23D5E3C}" type="presParOf" srcId="{632B885E-58BE-48F4-B9D9-C35A2828FF5D}" destId="{523F522B-E619-4B64-8B01-BC6B6DDE1306}" srcOrd="0" destOrd="0" presId="urn:microsoft.com/office/officeart/2005/8/layout/process1"/>
    <dgm:cxn modelId="{6D5D81C7-56FC-4536-BDB7-A74A869887E0}" type="presParOf" srcId="{632B885E-58BE-48F4-B9D9-C35A2828FF5D}" destId="{D2F34E1A-A4FA-48BF-8C04-B60EA7E4E82C}" srcOrd="1" destOrd="0" presId="urn:microsoft.com/office/officeart/2005/8/layout/process1"/>
    <dgm:cxn modelId="{9F374B9B-7D7A-43D6-B86A-BC5881D76E41}" type="presParOf" srcId="{D2F34E1A-A4FA-48BF-8C04-B60EA7E4E82C}" destId="{82D259D8-561C-4280-A302-4EBD2885AB1E}" srcOrd="0" destOrd="0" presId="urn:microsoft.com/office/officeart/2005/8/layout/process1"/>
    <dgm:cxn modelId="{884D7E72-368B-4C7B-B395-3EA21D5201D5}" type="presParOf" srcId="{632B885E-58BE-48F4-B9D9-C35A2828FF5D}" destId="{AE33E8FB-557B-45BB-AA29-15E612D29E68}" srcOrd="2" destOrd="0" presId="urn:microsoft.com/office/officeart/2005/8/layout/process1"/>
    <dgm:cxn modelId="{1FF797C6-7C80-4FD4-B0F0-D1B7569AC77E}" type="presParOf" srcId="{632B885E-58BE-48F4-B9D9-C35A2828FF5D}" destId="{D8C40744-B3F5-4FAB-8861-BD2A9D8F425E}" srcOrd="3" destOrd="0" presId="urn:microsoft.com/office/officeart/2005/8/layout/process1"/>
    <dgm:cxn modelId="{F8B75DF7-81DE-46A6-9A8C-1EB83CEFFEAC}" type="presParOf" srcId="{D8C40744-B3F5-4FAB-8861-BD2A9D8F425E}" destId="{ADA059A4-ECC4-43B3-B5DE-4E313EC8D0A8}" srcOrd="0" destOrd="0" presId="urn:microsoft.com/office/officeart/2005/8/layout/process1"/>
    <dgm:cxn modelId="{57DBE603-1714-47D0-8764-94519BB6242B}" type="presParOf" srcId="{632B885E-58BE-48F4-B9D9-C35A2828FF5D}" destId="{725BA7CB-CE0A-4D0A-A16B-15476F73A32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0C1CC-5588-4262-8358-72F7AC8B5506}">
      <dsp:nvSpPr>
        <dsp:cNvPr id="0" name=""/>
        <dsp:cNvSpPr/>
      </dsp:nvSpPr>
      <dsp:spPr>
        <a:xfrm>
          <a:off x="604808" y="527888"/>
          <a:ext cx="1198127" cy="119812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520E0-D6DC-4439-A721-1918CD488120}">
      <dsp:nvSpPr>
        <dsp:cNvPr id="0" name=""/>
        <dsp:cNvSpPr/>
      </dsp:nvSpPr>
      <dsp:spPr>
        <a:xfrm>
          <a:off x="604808" y="527888"/>
          <a:ext cx="1198127" cy="119812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B9095F-FF4E-4ED6-8592-00F6CA6572F9}">
      <dsp:nvSpPr>
        <dsp:cNvPr id="0" name=""/>
        <dsp:cNvSpPr/>
      </dsp:nvSpPr>
      <dsp:spPr>
        <a:xfrm>
          <a:off x="5744" y="743551"/>
          <a:ext cx="2396254" cy="76680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kern="1200" dirty="0"/>
            <a:t>특징</a:t>
          </a:r>
          <a:endParaRPr lang="en-US" altLang="ko-KR" sz="1800" b="1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(Feature)</a:t>
          </a:r>
          <a:endParaRPr lang="en-US" sz="1800" kern="1200" dirty="0"/>
        </a:p>
      </dsp:txBody>
      <dsp:txXfrm>
        <a:off x="5744" y="743551"/>
        <a:ext cx="2396254" cy="766801"/>
      </dsp:txXfrm>
    </dsp:sp>
    <dsp:sp modelId="{92D8E438-54F1-4E90-B66E-E34356707E61}">
      <dsp:nvSpPr>
        <dsp:cNvPr id="0" name=""/>
        <dsp:cNvSpPr/>
      </dsp:nvSpPr>
      <dsp:spPr>
        <a:xfrm>
          <a:off x="3504276" y="527888"/>
          <a:ext cx="1198127" cy="119812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A904FE-C7A1-4E94-BF89-6A82C5DA3695}">
      <dsp:nvSpPr>
        <dsp:cNvPr id="0" name=""/>
        <dsp:cNvSpPr/>
      </dsp:nvSpPr>
      <dsp:spPr>
        <a:xfrm>
          <a:off x="3504276" y="527888"/>
          <a:ext cx="1198127" cy="119812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19075-33DD-4511-A9D2-440B941A5D9D}">
      <dsp:nvSpPr>
        <dsp:cNvPr id="0" name=""/>
        <dsp:cNvSpPr/>
      </dsp:nvSpPr>
      <dsp:spPr>
        <a:xfrm>
          <a:off x="2905213" y="743551"/>
          <a:ext cx="2396254" cy="76680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kern="1200" dirty="0"/>
            <a:t>손실함수</a:t>
          </a:r>
          <a:endParaRPr lang="en-US" altLang="ko-KR" sz="1800" b="1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(Loss Function)</a:t>
          </a:r>
          <a:endParaRPr lang="en-US" sz="1800" kern="1200" dirty="0"/>
        </a:p>
      </dsp:txBody>
      <dsp:txXfrm>
        <a:off x="2905213" y="743551"/>
        <a:ext cx="2396254" cy="766801"/>
      </dsp:txXfrm>
    </dsp:sp>
    <dsp:sp modelId="{902671D7-09F9-4055-BAF7-2CC5C31EAF02}">
      <dsp:nvSpPr>
        <dsp:cNvPr id="0" name=""/>
        <dsp:cNvSpPr/>
      </dsp:nvSpPr>
      <dsp:spPr>
        <a:xfrm>
          <a:off x="6403744" y="527888"/>
          <a:ext cx="1198127" cy="119812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440238-9487-4B89-977E-51010937C575}">
      <dsp:nvSpPr>
        <dsp:cNvPr id="0" name=""/>
        <dsp:cNvSpPr/>
      </dsp:nvSpPr>
      <dsp:spPr>
        <a:xfrm>
          <a:off x="6403744" y="527888"/>
          <a:ext cx="1198127" cy="119812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EEAAD8-CE3C-46D2-B6D0-341BB31DE771}">
      <dsp:nvSpPr>
        <dsp:cNvPr id="0" name=""/>
        <dsp:cNvSpPr/>
      </dsp:nvSpPr>
      <dsp:spPr>
        <a:xfrm>
          <a:off x="5804681" y="743551"/>
          <a:ext cx="2396254" cy="76680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kern="1200" dirty="0" err="1"/>
            <a:t>경사하강법</a:t>
          </a:r>
          <a:endParaRPr lang="en-US" altLang="ko-KR" sz="1800" b="1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(Gradient Descent)</a:t>
          </a:r>
          <a:endParaRPr lang="en-US" sz="1800" kern="1200" dirty="0"/>
        </a:p>
      </dsp:txBody>
      <dsp:txXfrm>
        <a:off x="5804681" y="743551"/>
        <a:ext cx="2396254" cy="766801"/>
      </dsp:txXfrm>
    </dsp:sp>
    <dsp:sp modelId="{86C16067-EA59-4110-8B28-D9E6A297C60E}">
      <dsp:nvSpPr>
        <dsp:cNvPr id="0" name=""/>
        <dsp:cNvSpPr/>
      </dsp:nvSpPr>
      <dsp:spPr>
        <a:xfrm>
          <a:off x="9303213" y="527888"/>
          <a:ext cx="1198127" cy="119812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F344C-05A7-4849-953B-857C9A3A378D}">
      <dsp:nvSpPr>
        <dsp:cNvPr id="0" name=""/>
        <dsp:cNvSpPr/>
      </dsp:nvSpPr>
      <dsp:spPr>
        <a:xfrm>
          <a:off x="9303213" y="527888"/>
          <a:ext cx="1198127" cy="119812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A49AE2-7A94-4B29-B7CA-F40C44A21808}">
      <dsp:nvSpPr>
        <dsp:cNvPr id="0" name=""/>
        <dsp:cNvSpPr/>
      </dsp:nvSpPr>
      <dsp:spPr>
        <a:xfrm>
          <a:off x="8704149" y="743551"/>
          <a:ext cx="2396254" cy="76680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kern="1200" dirty="0" err="1"/>
            <a:t>학습률</a:t>
          </a:r>
          <a:endParaRPr lang="en-US" altLang="ko-KR" sz="1800" b="1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(Learning Rate)</a:t>
          </a:r>
          <a:endParaRPr lang="en-US" sz="1800" kern="1200" dirty="0"/>
        </a:p>
      </dsp:txBody>
      <dsp:txXfrm>
        <a:off x="8704149" y="743551"/>
        <a:ext cx="2396254" cy="7668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C4700-3EEA-4420-9E9E-6B2A9A7A4138}">
      <dsp:nvSpPr>
        <dsp:cNvPr id="0" name=""/>
        <dsp:cNvSpPr/>
      </dsp:nvSpPr>
      <dsp:spPr>
        <a:xfrm>
          <a:off x="0" y="0"/>
          <a:ext cx="7690734" cy="68267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b="1" kern="1200" dirty="0"/>
            <a:t>학습 세트 </a:t>
          </a:r>
          <a:r>
            <a:rPr lang="en-US" sz="2300" b="1" kern="1200" dirty="0"/>
            <a:t>(Training Set)</a:t>
          </a:r>
          <a:endParaRPr lang="en-US" sz="2300" kern="1200" dirty="0"/>
        </a:p>
      </dsp:txBody>
      <dsp:txXfrm>
        <a:off x="19995" y="19995"/>
        <a:ext cx="6954073" cy="642686"/>
      </dsp:txXfrm>
    </dsp:sp>
    <dsp:sp modelId="{AEAC64E4-ADFB-49F7-B397-7BD7C8E02D25}">
      <dsp:nvSpPr>
        <dsp:cNvPr id="0" name=""/>
        <dsp:cNvSpPr/>
      </dsp:nvSpPr>
      <dsp:spPr>
        <a:xfrm>
          <a:off x="678594" y="796455"/>
          <a:ext cx="7690734" cy="68267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b="1" kern="1200" dirty="0"/>
            <a:t>검증 세트 </a:t>
          </a:r>
          <a:r>
            <a:rPr lang="en-US" sz="2300" b="1" kern="1200" dirty="0"/>
            <a:t>(Validation Set)</a:t>
          </a:r>
          <a:endParaRPr lang="en-US" sz="2300" kern="1200" dirty="0"/>
        </a:p>
      </dsp:txBody>
      <dsp:txXfrm>
        <a:off x="698589" y="816450"/>
        <a:ext cx="6528410" cy="642686"/>
      </dsp:txXfrm>
    </dsp:sp>
    <dsp:sp modelId="{AFDBA65F-C33D-4F8B-9689-8A096AC5A782}">
      <dsp:nvSpPr>
        <dsp:cNvPr id="0" name=""/>
        <dsp:cNvSpPr/>
      </dsp:nvSpPr>
      <dsp:spPr>
        <a:xfrm>
          <a:off x="1357188" y="1592911"/>
          <a:ext cx="7690734" cy="68267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b="1" kern="1200" dirty="0"/>
            <a:t>테스트 세트 </a:t>
          </a:r>
          <a:r>
            <a:rPr lang="en-US" sz="2300" b="1" kern="1200" dirty="0"/>
            <a:t>(Test Set)</a:t>
          </a:r>
          <a:endParaRPr lang="en-US" sz="2300" kern="1200" dirty="0"/>
        </a:p>
      </dsp:txBody>
      <dsp:txXfrm>
        <a:off x="1377183" y="1612906"/>
        <a:ext cx="6528410" cy="642686"/>
      </dsp:txXfrm>
    </dsp:sp>
    <dsp:sp modelId="{5DFC93A8-793B-4332-9B25-65FD1E179228}">
      <dsp:nvSpPr>
        <dsp:cNvPr id="0" name=""/>
        <dsp:cNvSpPr/>
      </dsp:nvSpPr>
      <dsp:spPr>
        <a:xfrm>
          <a:off x="7246994" y="517696"/>
          <a:ext cx="443739" cy="443739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346835" y="517696"/>
        <a:ext cx="244057" cy="333914"/>
      </dsp:txXfrm>
    </dsp:sp>
    <dsp:sp modelId="{B1B0BC10-D28C-4473-B405-6A90903FAC70}">
      <dsp:nvSpPr>
        <dsp:cNvPr id="0" name=""/>
        <dsp:cNvSpPr/>
      </dsp:nvSpPr>
      <dsp:spPr>
        <a:xfrm>
          <a:off x="7925589" y="1309600"/>
          <a:ext cx="443739" cy="443739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025430" y="1309600"/>
        <a:ext cx="244057" cy="3339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080B8-90E6-46FB-AFBE-7903AAD93D3A}">
      <dsp:nvSpPr>
        <dsp:cNvPr id="0" name=""/>
        <dsp:cNvSpPr/>
      </dsp:nvSpPr>
      <dsp:spPr>
        <a:xfrm>
          <a:off x="1217853" y="1718949"/>
          <a:ext cx="2281695" cy="152189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88115E-16E1-4579-B646-6BAC4265DA78}">
      <dsp:nvSpPr>
        <dsp:cNvPr id="0" name=""/>
        <dsp:cNvSpPr/>
      </dsp:nvSpPr>
      <dsp:spPr>
        <a:xfrm>
          <a:off x="949" y="1110497"/>
          <a:ext cx="1521130" cy="152113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b="1" kern="1200" dirty="0" err="1"/>
            <a:t>과적합</a:t>
          </a:r>
          <a:r>
            <a:rPr lang="ko-KR" sz="1200" b="1" kern="1200" dirty="0"/>
            <a:t> </a:t>
          </a:r>
          <a:r>
            <a:rPr lang="en-US" sz="1200" b="1" kern="1200" dirty="0"/>
            <a:t>(Overfitting)</a:t>
          </a:r>
          <a:endParaRPr lang="en-US" sz="1200" kern="1200" dirty="0"/>
        </a:p>
      </dsp:txBody>
      <dsp:txXfrm>
        <a:off x="223713" y="1333261"/>
        <a:ext cx="1075602" cy="1075602"/>
      </dsp:txXfrm>
    </dsp:sp>
    <dsp:sp modelId="{2A0AF64C-769B-4B48-B7AF-2B9B7E1C404E}">
      <dsp:nvSpPr>
        <dsp:cNvPr id="0" name=""/>
        <dsp:cNvSpPr/>
      </dsp:nvSpPr>
      <dsp:spPr>
        <a:xfrm>
          <a:off x="5020678" y="1718949"/>
          <a:ext cx="2281695" cy="152189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A00A60-0C08-4E96-9E47-309F99E83E5B}">
      <dsp:nvSpPr>
        <dsp:cNvPr id="0" name=""/>
        <dsp:cNvSpPr/>
      </dsp:nvSpPr>
      <dsp:spPr>
        <a:xfrm>
          <a:off x="3803774" y="1110497"/>
          <a:ext cx="1521130" cy="152113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b="1" kern="1200" dirty="0"/>
            <a:t>과소적합</a:t>
          </a:r>
          <a:r>
            <a:rPr lang="ko-KR" sz="1200" b="1" kern="1200" dirty="0"/>
            <a:t> </a:t>
          </a:r>
          <a:r>
            <a:rPr lang="en-US" sz="1200" b="1" kern="1200" dirty="0"/>
            <a:t>(Underfitting)</a:t>
          </a:r>
          <a:endParaRPr lang="en-US" sz="1200" kern="1200" dirty="0"/>
        </a:p>
      </dsp:txBody>
      <dsp:txXfrm>
        <a:off x="4026538" y="1333261"/>
        <a:ext cx="1075602" cy="1075602"/>
      </dsp:txXfrm>
    </dsp:sp>
    <dsp:sp modelId="{4809FC70-1F76-4DFE-A6A0-B84EB14C2EC8}">
      <dsp:nvSpPr>
        <dsp:cNvPr id="0" name=""/>
        <dsp:cNvSpPr/>
      </dsp:nvSpPr>
      <dsp:spPr>
        <a:xfrm>
          <a:off x="8823504" y="1718949"/>
          <a:ext cx="2281695" cy="152189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B03D4-FD71-4B5D-A2FB-8344C16D2A9C}">
      <dsp:nvSpPr>
        <dsp:cNvPr id="0" name=""/>
        <dsp:cNvSpPr/>
      </dsp:nvSpPr>
      <dsp:spPr>
        <a:xfrm>
          <a:off x="7566856" y="1195163"/>
          <a:ext cx="1521130" cy="152113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b="1" kern="1200" dirty="0"/>
            <a:t>평가</a:t>
          </a:r>
          <a:r>
            <a:rPr lang="ko-KR" sz="1200" b="1" kern="1200" dirty="0"/>
            <a:t> </a:t>
          </a:r>
          <a:r>
            <a:rPr lang="en-US" sz="1200" b="1" kern="1200" dirty="0"/>
            <a:t>(Evaluation)</a:t>
          </a:r>
          <a:endParaRPr lang="en-US" sz="1200" kern="1200" dirty="0"/>
        </a:p>
      </dsp:txBody>
      <dsp:txXfrm>
        <a:off x="7789620" y="1417927"/>
        <a:ext cx="1075602" cy="10756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9F8CC-9858-4B85-B431-7C98C6A18161}">
      <dsp:nvSpPr>
        <dsp:cNvPr id="0" name=""/>
        <dsp:cNvSpPr/>
      </dsp:nvSpPr>
      <dsp:spPr>
        <a:xfrm>
          <a:off x="4175" y="231809"/>
          <a:ext cx="2510813" cy="843359"/>
        </a:xfrm>
        <a:prstGeom prst="rect">
          <a:avLst/>
        </a:prstGeom>
        <a:solidFill>
          <a:srgbClr val="D5D5D5"/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b="1" kern="1200" dirty="0">
              <a:solidFill>
                <a:sysClr val="windowText" lastClr="000000"/>
              </a:solidFill>
            </a:rPr>
            <a:t>교차검증</a:t>
          </a:r>
          <a:endParaRPr lang="en-US" altLang="ko-KR" sz="1500" b="1" kern="1200" dirty="0">
            <a:solidFill>
              <a:sysClr val="windowText" lastClr="000000"/>
            </a:solidFill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ysClr val="windowText" lastClr="000000"/>
              </a:solidFill>
            </a:rPr>
            <a:t>(Cross-validation)</a:t>
          </a:r>
          <a:endParaRPr lang="ko-KR" sz="1500" kern="1200" dirty="0">
            <a:solidFill>
              <a:sysClr val="windowText" lastClr="000000"/>
            </a:solidFill>
          </a:endParaRPr>
        </a:p>
      </dsp:txBody>
      <dsp:txXfrm>
        <a:off x="4175" y="231809"/>
        <a:ext cx="2510813" cy="843359"/>
      </dsp:txXfrm>
    </dsp:sp>
    <dsp:sp modelId="{A6894315-CC74-42D6-9392-A06DB2DEC99D}">
      <dsp:nvSpPr>
        <dsp:cNvPr id="0" name=""/>
        <dsp:cNvSpPr/>
      </dsp:nvSpPr>
      <dsp:spPr>
        <a:xfrm>
          <a:off x="4175" y="1078770"/>
          <a:ext cx="2510813" cy="3108185"/>
        </a:xfrm>
        <a:prstGeom prst="rect">
          <a:avLst/>
        </a:prstGeom>
        <a:solidFill>
          <a:srgbClr val="F9F9F9">
            <a:alpha val="89804"/>
          </a:srgb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D74F0B-7C68-4201-9855-6ACC8EB6F1CC}">
      <dsp:nvSpPr>
        <dsp:cNvPr id="0" name=""/>
        <dsp:cNvSpPr/>
      </dsp:nvSpPr>
      <dsp:spPr>
        <a:xfrm>
          <a:off x="2866503" y="231809"/>
          <a:ext cx="2510813" cy="843359"/>
        </a:xfrm>
        <a:prstGeom prst="rect">
          <a:avLst/>
        </a:prstGeom>
        <a:solidFill>
          <a:srgbClr val="D5D5D5"/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b="1" kern="1200" dirty="0">
              <a:solidFill>
                <a:sysClr val="windowText" lastClr="000000"/>
              </a:solidFill>
            </a:rPr>
            <a:t>규제</a:t>
          </a:r>
          <a:endParaRPr lang="en-US" altLang="ko-KR" sz="1500" b="1" kern="1200" dirty="0">
            <a:solidFill>
              <a:sysClr val="windowText" lastClr="000000"/>
            </a:solidFill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ysClr val="windowText" lastClr="000000"/>
              </a:solidFill>
            </a:rPr>
            <a:t>(Regularization)</a:t>
          </a:r>
          <a:endParaRPr lang="ko-KR" sz="1500" kern="1200" dirty="0">
            <a:solidFill>
              <a:sysClr val="windowText" lastClr="000000"/>
            </a:solidFill>
          </a:endParaRPr>
        </a:p>
      </dsp:txBody>
      <dsp:txXfrm>
        <a:off x="2866503" y="231809"/>
        <a:ext cx="2510813" cy="843359"/>
      </dsp:txXfrm>
    </dsp:sp>
    <dsp:sp modelId="{A47361B0-4F81-42A6-8205-5544CDE63988}">
      <dsp:nvSpPr>
        <dsp:cNvPr id="0" name=""/>
        <dsp:cNvSpPr/>
      </dsp:nvSpPr>
      <dsp:spPr>
        <a:xfrm>
          <a:off x="2866503" y="1078770"/>
          <a:ext cx="2510813" cy="3108185"/>
        </a:xfrm>
        <a:prstGeom prst="rect">
          <a:avLst/>
        </a:prstGeom>
        <a:solidFill>
          <a:srgbClr val="F9F9F9">
            <a:alpha val="89804"/>
          </a:srgb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DA6903-5390-4874-A4AF-22F7D6168F4E}">
      <dsp:nvSpPr>
        <dsp:cNvPr id="0" name=""/>
        <dsp:cNvSpPr/>
      </dsp:nvSpPr>
      <dsp:spPr>
        <a:xfrm>
          <a:off x="5728831" y="231809"/>
          <a:ext cx="2510813" cy="843359"/>
        </a:xfrm>
        <a:prstGeom prst="rect">
          <a:avLst/>
        </a:prstGeom>
        <a:solidFill>
          <a:srgbClr val="D5D5D5"/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b="1" kern="1200" dirty="0">
              <a:solidFill>
                <a:sysClr val="windowText" lastClr="000000"/>
              </a:solidFill>
            </a:rPr>
            <a:t>앙상블</a:t>
          </a:r>
          <a:endParaRPr lang="en-US" altLang="ko-KR" sz="1500" b="1" kern="1200" dirty="0">
            <a:solidFill>
              <a:sysClr val="windowText" lastClr="000000"/>
            </a:solidFill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ysClr val="windowText" lastClr="000000"/>
              </a:solidFill>
            </a:rPr>
            <a:t>(Ensemble)</a:t>
          </a:r>
          <a:endParaRPr lang="ko-KR" sz="1500" kern="1200" dirty="0">
            <a:solidFill>
              <a:sysClr val="windowText" lastClr="000000"/>
            </a:solidFill>
          </a:endParaRPr>
        </a:p>
      </dsp:txBody>
      <dsp:txXfrm>
        <a:off x="5728831" y="231809"/>
        <a:ext cx="2510813" cy="843359"/>
      </dsp:txXfrm>
    </dsp:sp>
    <dsp:sp modelId="{715A756C-1887-4626-A38D-15AA0E716FFC}">
      <dsp:nvSpPr>
        <dsp:cNvPr id="0" name=""/>
        <dsp:cNvSpPr/>
      </dsp:nvSpPr>
      <dsp:spPr>
        <a:xfrm>
          <a:off x="5728831" y="1078770"/>
          <a:ext cx="2510813" cy="3108185"/>
        </a:xfrm>
        <a:prstGeom prst="rect">
          <a:avLst/>
        </a:prstGeom>
        <a:solidFill>
          <a:srgbClr val="F9F9F9">
            <a:alpha val="89804"/>
          </a:srgb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4A2D8-8364-4E3A-ACDD-9A462448F10A}">
      <dsp:nvSpPr>
        <dsp:cNvPr id="0" name=""/>
        <dsp:cNvSpPr/>
      </dsp:nvSpPr>
      <dsp:spPr>
        <a:xfrm>
          <a:off x="8591159" y="231809"/>
          <a:ext cx="2510813" cy="843359"/>
        </a:xfrm>
        <a:prstGeom prst="rect">
          <a:avLst/>
        </a:prstGeom>
        <a:solidFill>
          <a:srgbClr val="D5D5D5"/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b="1" kern="1200" dirty="0">
              <a:solidFill>
                <a:sysClr val="windowText" lastClr="000000"/>
              </a:solidFill>
            </a:rPr>
            <a:t>편향</a:t>
          </a:r>
          <a:r>
            <a:rPr lang="en-US" sz="1500" b="1" kern="1200" dirty="0">
              <a:solidFill>
                <a:sysClr val="windowText" lastClr="000000"/>
              </a:solidFill>
            </a:rPr>
            <a:t>-</a:t>
          </a:r>
          <a:r>
            <a:rPr lang="ko-KR" sz="1500" b="1" kern="1200" dirty="0">
              <a:solidFill>
                <a:sysClr val="windowText" lastClr="000000"/>
              </a:solidFill>
            </a:rPr>
            <a:t>분산 트레이드오프</a:t>
          </a:r>
          <a:endParaRPr lang="en-US" altLang="ko-KR" sz="1500" b="1" kern="1200" dirty="0">
            <a:solidFill>
              <a:sysClr val="windowText" lastClr="000000"/>
            </a:solidFill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ysClr val="windowText" lastClr="000000"/>
              </a:solidFill>
            </a:rPr>
            <a:t>(Bias-Variance Tradeoff)</a:t>
          </a:r>
          <a:endParaRPr lang="ko-KR" sz="1500" kern="1200" dirty="0">
            <a:solidFill>
              <a:sysClr val="windowText" lastClr="000000"/>
            </a:solidFill>
          </a:endParaRPr>
        </a:p>
      </dsp:txBody>
      <dsp:txXfrm>
        <a:off x="8591159" y="231809"/>
        <a:ext cx="2510813" cy="843359"/>
      </dsp:txXfrm>
    </dsp:sp>
    <dsp:sp modelId="{C77837AE-800F-40E9-82C1-4C048A259EA3}">
      <dsp:nvSpPr>
        <dsp:cNvPr id="0" name=""/>
        <dsp:cNvSpPr/>
      </dsp:nvSpPr>
      <dsp:spPr>
        <a:xfrm>
          <a:off x="8591159" y="1078770"/>
          <a:ext cx="2510813" cy="3108185"/>
        </a:xfrm>
        <a:prstGeom prst="rect">
          <a:avLst/>
        </a:prstGeom>
        <a:solidFill>
          <a:srgbClr val="F9F9F9">
            <a:alpha val="89804"/>
          </a:srgb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A38F40-DBC3-44A7-BA5C-CC81FFC91BA5}">
      <dsp:nvSpPr>
        <dsp:cNvPr id="0" name=""/>
        <dsp:cNvSpPr/>
      </dsp:nvSpPr>
      <dsp:spPr>
        <a:xfrm>
          <a:off x="3051055" y="0"/>
          <a:ext cx="4351338" cy="4351338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6B829-D3C8-43D1-9107-A1B323D47D3F}">
      <dsp:nvSpPr>
        <dsp:cNvPr id="0" name=""/>
        <dsp:cNvSpPr/>
      </dsp:nvSpPr>
      <dsp:spPr>
        <a:xfrm>
          <a:off x="5226724" y="437470"/>
          <a:ext cx="2828369" cy="10300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DNN</a:t>
          </a:r>
          <a:endParaRPr lang="en-US" sz="1400" b="1" kern="1200" dirty="0"/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(Deep Neural Network)</a:t>
          </a:r>
          <a:endParaRPr lang="ko-KR" sz="1400" kern="1200" dirty="0"/>
        </a:p>
      </dsp:txBody>
      <dsp:txXfrm>
        <a:off x="5277007" y="487753"/>
        <a:ext cx="2727803" cy="929477"/>
      </dsp:txXfrm>
    </dsp:sp>
    <dsp:sp modelId="{4C1F2503-F227-4B61-B2F7-84DBA1DC97B8}">
      <dsp:nvSpPr>
        <dsp:cNvPr id="0" name=""/>
        <dsp:cNvSpPr/>
      </dsp:nvSpPr>
      <dsp:spPr>
        <a:xfrm>
          <a:off x="5226724" y="1596269"/>
          <a:ext cx="2828369" cy="10300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b="1" kern="1200" dirty="0"/>
            <a:t>다층 </a:t>
          </a:r>
          <a:r>
            <a:rPr lang="ko-KR" sz="1600" b="1" kern="1200" dirty="0" err="1"/>
            <a:t>퍼셉트론</a:t>
          </a:r>
          <a:endParaRPr lang="en-US" altLang="ko-KR" sz="1600" b="1" kern="1200" dirty="0"/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(Multilayer Perceptron, MLP)</a:t>
          </a:r>
          <a:endParaRPr lang="ko-KR" sz="1400" kern="1200" dirty="0"/>
        </a:p>
      </dsp:txBody>
      <dsp:txXfrm>
        <a:off x="5277007" y="1646552"/>
        <a:ext cx="2727803" cy="929477"/>
      </dsp:txXfrm>
    </dsp:sp>
    <dsp:sp modelId="{7967EC08-734F-4958-AEB7-5F26F65BBE3F}">
      <dsp:nvSpPr>
        <dsp:cNvPr id="0" name=""/>
        <dsp:cNvSpPr/>
      </dsp:nvSpPr>
      <dsp:spPr>
        <a:xfrm>
          <a:off x="5226724" y="2755068"/>
          <a:ext cx="2828369" cy="10300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b="1" kern="1200" dirty="0" err="1"/>
            <a:t>퍼셉트론</a:t>
          </a:r>
          <a:endParaRPr lang="en-US" altLang="ko-KR" sz="1600" b="1" kern="1200" dirty="0"/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(Perceptron)</a:t>
          </a:r>
          <a:endParaRPr lang="ko-KR" sz="1600" kern="1200" dirty="0"/>
        </a:p>
      </dsp:txBody>
      <dsp:txXfrm>
        <a:off x="5277007" y="2805351"/>
        <a:ext cx="2727803" cy="9294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F0E01-BC11-45C8-BB73-994D36637E45}">
      <dsp:nvSpPr>
        <dsp:cNvPr id="0" name=""/>
        <dsp:cNvSpPr/>
      </dsp:nvSpPr>
      <dsp:spPr>
        <a:xfrm>
          <a:off x="7506" y="315565"/>
          <a:ext cx="3242110" cy="2420166"/>
        </a:xfrm>
        <a:prstGeom prst="round2SameRect">
          <a:avLst>
            <a:gd name="adj1" fmla="val 8000"/>
            <a:gd name="adj2" fmla="val 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CAD4CC-5F11-469A-898D-03792C139BF3}">
      <dsp:nvSpPr>
        <dsp:cNvPr id="0" name=""/>
        <dsp:cNvSpPr/>
      </dsp:nvSpPr>
      <dsp:spPr>
        <a:xfrm>
          <a:off x="7506" y="2735732"/>
          <a:ext cx="3242110" cy="10406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b="1" kern="1200" dirty="0"/>
            <a:t>활성화 함수</a:t>
          </a:r>
          <a:endParaRPr lang="en-US" altLang="ko-KR" sz="1700" b="1" kern="1200" dirty="0"/>
        </a:p>
        <a:p>
          <a:pPr marL="0" lvl="0" indent="0" algn="l" defTabSz="7556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(Activation Function)</a:t>
          </a:r>
          <a:endParaRPr lang="ko-KR" sz="1700" kern="1200" dirty="0"/>
        </a:p>
      </dsp:txBody>
      <dsp:txXfrm>
        <a:off x="7506" y="2735732"/>
        <a:ext cx="2283176" cy="1040671"/>
      </dsp:txXfrm>
    </dsp:sp>
    <dsp:sp modelId="{201FF8A0-E6DC-449E-BD4F-C48104AA88FE}">
      <dsp:nvSpPr>
        <dsp:cNvPr id="0" name=""/>
        <dsp:cNvSpPr/>
      </dsp:nvSpPr>
      <dsp:spPr>
        <a:xfrm>
          <a:off x="2382396" y="2901033"/>
          <a:ext cx="1134738" cy="113473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FA087-3DF8-46BF-AC50-C4F3C04034AA}">
      <dsp:nvSpPr>
        <dsp:cNvPr id="0" name=""/>
        <dsp:cNvSpPr/>
      </dsp:nvSpPr>
      <dsp:spPr>
        <a:xfrm>
          <a:off x="3798259" y="315565"/>
          <a:ext cx="3242110" cy="2420166"/>
        </a:xfrm>
        <a:prstGeom prst="round2SameRect">
          <a:avLst>
            <a:gd name="adj1" fmla="val 8000"/>
            <a:gd name="adj2" fmla="val 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BBFBD-8651-410B-AFA8-22FD8386CDFC}">
      <dsp:nvSpPr>
        <dsp:cNvPr id="0" name=""/>
        <dsp:cNvSpPr/>
      </dsp:nvSpPr>
      <dsp:spPr>
        <a:xfrm>
          <a:off x="3798259" y="2735732"/>
          <a:ext cx="3242110" cy="10406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b="1" kern="1200" dirty="0" err="1"/>
            <a:t>역전파</a:t>
          </a:r>
          <a:r>
            <a:rPr lang="ko-KR" sz="1700" b="1" kern="1200" dirty="0"/>
            <a:t> 알고리즘</a:t>
          </a:r>
          <a:endParaRPr lang="en-US" altLang="ko-KR" sz="1700" b="1" kern="1200" dirty="0"/>
        </a:p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(Backpropagation)</a:t>
          </a:r>
          <a:endParaRPr lang="ko-KR" sz="1700" kern="1200" dirty="0"/>
        </a:p>
      </dsp:txBody>
      <dsp:txXfrm>
        <a:off x="3798259" y="2735732"/>
        <a:ext cx="2283176" cy="1040671"/>
      </dsp:txXfrm>
    </dsp:sp>
    <dsp:sp modelId="{382E92B9-C7CA-40C5-B665-F2BCE3B575D9}">
      <dsp:nvSpPr>
        <dsp:cNvPr id="0" name=""/>
        <dsp:cNvSpPr/>
      </dsp:nvSpPr>
      <dsp:spPr>
        <a:xfrm>
          <a:off x="6173150" y="2901033"/>
          <a:ext cx="1134738" cy="1134738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12EC76-7800-4085-8050-C9BFC2752118}">
      <dsp:nvSpPr>
        <dsp:cNvPr id="0" name=""/>
        <dsp:cNvSpPr/>
      </dsp:nvSpPr>
      <dsp:spPr>
        <a:xfrm>
          <a:off x="7589013" y="315565"/>
          <a:ext cx="3242110" cy="2420166"/>
        </a:xfrm>
        <a:prstGeom prst="round2SameRect">
          <a:avLst>
            <a:gd name="adj1" fmla="val 8000"/>
            <a:gd name="adj2" fmla="val 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1A76C-4269-46B6-81E8-A01B68AE5EDD}">
      <dsp:nvSpPr>
        <dsp:cNvPr id="0" name=""/>
        <dsp:cNvSpPr/>
      </dsp:nvSpPr>
      <dsp:spPr>
        <a:xfrm>
          <a:off x="7589013" y="2735732"/>
          <a:ext cx="3242110" cy="10406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19050" bIns="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b="1" kern="1200" dirty="0"/>
            <a:t>차원의 저주</a:t>
          </a:r>
          <a:endParaRPr lang="en-US" altLang="ko-KR" sz="1500" b="1" kern="1200" dirty="0"/>
        </a:p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(</a:t>
          </a:r>
          <a:r>
            <a:rPr lang="en-US" sz="1400" b="1" kern="1200" dirty="0"/>
            <a:t>Curse of Dimensionality)</a:t>
          </a:r>
          <a:endParaRPr lang="ko-KR" sz="1500" kern="1200" dirty="0"/>
        </a:p>
      </dsp:txBody>
      <dsp:txXfrm>
        <a:off x="7589013" y="2735732"/>
        <a:ext cx="2283176" cy="1040671"/>
      </dsp:txXfrm>
    </dsp:sp>
    <dsp:sp modelId="{A3F7B53E-DC94-414B-B665-659E06867293}">
      <dsp:nvSpPr>
        <dsp:cNvPr id="0" name=""/>
        <dsp:cNvSpPr/>
      </dsp:nvSpPr>
      <dsp:spPr>
        <a:xfrm>
          <a:off x="9963903" y="2901033"/>
          <a:ext cx="1134738" cy="113473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F522B-E619-4B64-8B01-BC6B6DDE1306}">
      <dsp:nvSpPr>
        <dsp:cNvPr id="0" name=""/>
        <dsp:cNvSpPr/>
      </dsp:nvSpPr>
      <dsp:spPr>
        <a:xfrm>
          <a:off x="8956" y="0"/>
          <a:ext cx="2676890" cy="1071148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kern="1200" dirty="0">
              <a:ln>
                <a:noFill/>
              </a:ln>
              <a:solidFill>
                <a:schemeClr val="bg1"/>
              </a:solidFill>
            </a:rPr>
            <a:t>전이학습</a:t>
          </a:r>
          <a:endParaRPr lang="en-US" altLang="ko-KR" sz="1800" b="1" kern="1200" dirty="0">
            <a:ln>
              <a:noFill/>
            </a:ln>
            <a:solidFill>
              <a:schemeClr val="bg1"/>
            </a:solidFill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n>
                <a:noFill/>
              </a:ln>
              <a:solidFill>
                <a:schemeClr val="bg1"/>
              </a:solidFill>
            </a:rPr>
            <a:t>(Transfer Learning)</a:t>
          </a:r>
          <a:endParaRPr lang="ko-KR" sz="1800" kern="1200" dirty="0">
            <a:ln>
              <a:noFill/>
            </a:ln>
            <a:solidFill>
              <a:schemeClr val="bg1"/>
            </a:solidFill>
          </a:endParaRPr>
        </a:p>
      </dsp:txBody>
      <dsp:txXfrm>
        <a:off x="40329" y="31373"/>
        <a:ext cx="2614144" cy="1008402"/>
      </dsp:txXfrm>
    </dsp:sp>
    <dsp:sp modelId="{D2F34E1A-A4FA-48BF-8C04-B60EA7E4E82C}">
      <dsp:nvSpPr>
        <dsp:cNvPr id="0" name=""/>
        <dsp:cNvSpPr/>
      </dsp:nvSpPr>
      <dsp:spPr>
        <a:xfrm>
          <a:off x="2953535" y="203639"/>
          <a:ext cx="567500" cy="6638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>
            <a:ln>
              <a:noFill/>
            </a:ln>
            <a:solidFill>
              <a:schemeClr val="bg1"/>
            </a:solidFill>
          </a:endParaRPr>
        </a:p>
      </dsp:txBody>
      <dsp:txXfrm>
        <a:off x="2953535" y="336413"/>
        <a:ext cx="397250" cy="398320"/>
      </dsp:txXfrm>
    </dsp:sp>
    <dsp:sp modelId="{AE33E8FB-557B-45BB-AA29-15E612D29E68}">
      <dsp:nvSpPr>
        <dsp:cNvPr id="0" name=""/>
        <dsp:cNvSpPr/>
      </dsp:nvSpPr>
      <dsp:spPr>
        <a:xfrm>
          <a:off x="3756602" y="0"/>
          <a:ext cx="2676890" cy="1071148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95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kern="1200" dirty="0">
              <a:ln>
                <a:noFill/>
              </a:ln>
              <a:solidFill>
                <a:schemeClr val="bg1"/>
              </a:solidFill>
            </a:rPr>
            <a:t>사전학습</a:t>
          </a:r>
          <a:endParaRPr lang="en-US" altLang="ko-KR" sz="1800" b="1" kern="1200" dirty="0">
            <a:ln>
              <a:noFill/>
            </a:ln>
            <a:solidFill>
              <a:schemeClr val="bg1"/>
            </a:solidFill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n>
                <a:noFill/>
              </a:ln>
              <a:solidFill>
                <a:schemeClr val="bg1"/>
              </a:solidFill>
            </a:rPr>
            <a:t>(Pretraining)</a:t>
          </a:r>
          <a:endParaRPr lang="ko-KR" sz="1800" kern="1200" dirty="0">
            <a:ln>
              <a:noFill/>
            </a:ln>
            <a:solidFill>
              <a:schemeClr val="bg1"/>
            </a:solidFill>
          </a:endParaRPr>
        </a:p>
      </dsp:txBody>
      <dsp:txXfrm>
        <a:off x="3787975" y="31373"/>
        <a:ext cx="2614144" cy="1008402"/>
      </dsp:txXfrm>
    </dsp:sp>
    <dsp:sp modelId="{D8C40744-B3F5-4FAB-8861-BD2A9D8F425E}">
      <dsp:nvSpPr>
        <dsp:cNvPr id="0" name=""/>
        <dsp:cNvSpPr/>
      </dsp:nvSpPr>
      <dsp:spPr>
        <a:xfrm>
          <a:off x="6701182" y="203639"/>
          <a:ext cx="567500" cy="6638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1587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>
            <a:ln>
              <a:noFill/>
            </a:ln>
            <a:solidFill>
              <a:schemeClr val="bg1"/>
            </a:solidFill>
          </a:endParaRPr>
        </a:p>
      </dsp:txBody>
      <dsp:txXfrm>
        <a:off x="6701182" y="336413"/>
        <a:ext cx="397250" cy="398320"/>
      </dsp:txXfrm>
    </dsp:sp>
    <dsp:sp modelId="{725BA7CB-CE0A-4D0A-A16B-15476F73A324}">
      <dsp:nvSpPr>
        <dsp:cNvPr id="0" name=""/>
        <dsp:cNvSpPr/>
      </dsp:nvSpPr>
      <dsp:spPr>
        <a:xfrm>
          <a:off x="7504249" y="0"/>
          <a:ext cx="2676890" cy="1071148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kern="1200" dirty="0" err="1">
              <a:ln>
                <a:noFill/>
              </a:ln>
              <a:solidFill>
                <a:schemeClr val="bg1"/>
              </a:solidFill>
            </a:rPr>
            <a:t>파인튜닝</a:t>
          </a:r>
          <a:endParaRPr lang="en-US" altLang="ko-KR" sz="1800" b="1" kern="1200" dirty="0">
            <a:ln>
              <a:noFill/>
            </a:ln>
            <a:solidFill>
              <a:schemeClr val="bg1"/>
            </a:solidFill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n>
                <a:noFill/>
              </a:ln>
              <a:solidFill>
                <a:schemeClr val="bg1"/>
              </a:solidFill>
            </a:rPr>
            <a:t>(Fine-tuning)</a:t>
          </a:r>
          <a:endParaRPr lang="ko-KR" sz="1800" kern="1200" dirty="0">
            <a:ln>
              <a:noFill/>
            </a:ln>
            <a:solidFill>
              <a:schemeClr val="bg1"/>
            </a:solidFill>
          </a:endParaRPr>
        </a:p>
      </dsp:txBody>
      <dsp:txXfrm>
        <a:off x="7535622" y="31373"/>
        <a:ext cx="2614144" cy="1008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C4C1F39-8F12-5ED1-553E-F843670BFE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B486D5-C742-53BD-B746-4D51AD4A4E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F8911-69D0-40C3-AAA1-B86E3EF2D854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C52E0C-8651-D452-B1CF-53F8ABDC2C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3D7000-07A0-B52A-C532-A61CD3D342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FAE3B-EDEE-4FA6-8EE3-25964B50D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337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F7D74-A10A-43D7-9D57-38EBA83FB98A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C6EA6-BDAB-4C27-945E-5EDE91FE60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440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인사 및 강의 제작 계기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저는 </a:t>
            </a:r>
            <a:r>
              <a:rPr lang="en-US" altLang="ko-KR" dirty="0"/>
              <a:t>AI</a:t>
            </a:r>
            <a:r>
              <a:rPr lang="ko-KR" altLang="en-US" dirty="0"/>
              <a:t>융합전공 </a:t>
            </a:r>
            <a:r>
              <a:rPr lang="en-US" altLang="ko-KR" dirty="0"/>
              <a:t>3</a:t>
            </a:r>
            <a:r>
              <a:rPr lang="ko-KR" altLang="en-US" dirty="0"/>
              <a:t>학년 재학 중이고 현 </a:t>
            </a:r>
            <a:r>
              <a:rPr lang="ko-KR" altLang="en-US" dirty="0" err="1"/>
              <a:t>딥인트</a:t>
            </a:r>
            <a:r>
              <a:rPr lang="ko-KR" altLang="en-US" dirty="0"/>
              <a:t> 부회장인 </a:t>
            </a:r>
            <a:r>
              <a:rPr lang="ko-KR" altLang="en-US" dirty="0" err="1"/>
              <a:t>장선양입니다</a:t>
            </a:r>
            <a:r>
              <a:rPr lang="en-US" altLang="ko-KR" dirty="0"/>
              <a:t>. </a:t>
            </a:r>
            <a:r>
              <a:rPr lang="ko-KR" altLang="en-US" dirty="0"/>
              <a:t>반갑습니다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먼저 본 강의의 타이틀을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/>
              <a:t>로</a:t>
            </a:r>
            <a:r>
              <a:rPr lang="en-US" altLang="ko-KR" dirty="0"/>
              <a:t>: </a:t>
            </a:r>
            <a:r>
              <a:rPr lang="ko-KR" altLang="en-US" dirty="0"/>
              <a:t>인공지능 이론의 첫걸음으로 지었습니다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이유는 제가 이 강의를 통해서 여러분들께 인공지능 배울 때 유용한 이정표를 가르쳐드리기 위해서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37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앞쪽 내용은 일반적인 인공지능을 바라보는 관점에 대해서 이야기한 것이고요</a:t>
            </a:r>
            <a:r>
              <a:rPr lang="en-US" altLang="ko-KR" dirty="0"/>
              <a:t>. </a:t>
            </a:r>
            <a:r>
              <a:rPr lang="ko-KR" altLang="en-US" dirty="0"/>
              <a:t>크게 중요한 건 아닙니다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많이 </a:t>
            </a:r>
            <a:r>
              <a:rPr lang="ko-KR" altLang="en-US" dirty="0" err="1"/>
              <a:t>헷갈려하시는</a:t>
            </a:r>
            <a:r>
              <a:rPr lang="ko-KR" altLang="en-US" dirty="0"/>
              <a:t> 규칙기반 인공지능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/>
              <a:t>딥러닝 차이를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규칙기반 인공지능은 한마디로 탐색으로 추론하기라고 할 수 있습니다</a:t>
            </a:r>
            <a:r>
              <a:rPr lang="en-US" altLang="ko-KR" dirty="0"/>
              <a:t>. </a:t>
            </a:r>
            <a:r>
              <a:rPr lang="ko-KR" altLang="en-US" dirty="0"/>
              <a:t>입력이 들어오면 명시된 규칙과 논리를 따라 탐색해서 결과를 추론하죠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처음에 가장 </a:t>
            </a:r>
            <a:r>
              <a:rPr lang="ko-KR" altLang="en-US" dirty="0" err="1"/>
              <a:t>헷갈리는게</a:t>
            </a:r>
            <a:r>
              <a:rPr lang="ko-KR" altLang="en-US" dirty="0"/>
              <a:t> </a:t>
            </a:r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딥러닝의</a:t>
            </a:r>
            <a:r>
              <a:rPr lang="ko-KR" altLang="en-US" dirty="0"/>
              <a:t> 차이입니다</a:t>
            </a:r>
            <a:r>
              <a:rPr lang="en-US" altLang="ko-KR" dirty="0"/>
              <a:t>.</a:t>
            </a:r>
            <a:r>
              <a:rPr lang="ko-KR" altLang="en-US" dirty="0"/>
              <a:t> 왜냐하면 </a:t>
            </a:r>
            <a:r>
              <a:rPr lang="ko-KR" altLang="en-US" dirty="0" err="1"/>
              <a:t>딥러닝이</a:t>
            </a:r>
            <a:r>
              <a:rPr lang="ko-KR" altLang="en-US" dirty="0"/>
              <a:t> </a:t>
            </a:r>
            <a:r>
              <a:rPr lang="ko-KR" altLang="en-US" dirty="0" err="1"/>
              <a:t>머신러닝에</a:t>
            </a:r>
            <a:r>
              <a:rPr lang="ko-KR" altLang="en-US" dirty="0"/>
              <a:t> 포함되는 개념이라서 많은 사람들이 두 용어를 혼용해서 쓰기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핵심은 </a:t>
            </a:r>
            <a:r>
              <a:rPr lang="ko-KR" altLang="en-US" dirty="0" err="1"/>
              <a:t>머신러닝은</a:t>
            </a:r>
            <a:r>
              <a:rPr lang="ko-KR" altLang="en-US" dirty="0"/>
              <a:t> 입력으로부터 특징을 사람이 뽑는다는 점이고</a:t>
            </a:r>
            <a:r>
              <a:rPr lang="en-US" altLang="ko-KR" dirty="0"/>
              <a:t>, </a:t>
            </a:r>
            <a:r>
              <a:rPr lang="ko-KR" altLang="en-US" dirty="0" err="1"/>
              <a:t>딥러닝은</a:t>
            </a:r>
            <a:r>
              <a:rPr lang="ko-KR" altLang="en-US" dirty="0"/>
              <a:t> 알아서 특징을 뽑는다는 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 err="1"/>
              <a:t>머신러닝</a:t>
            </a:r>
            <a:r>
              <a:rPr lang="en-US" altLang="ko-KR" dirty="0"/>
              <a:t>: </a:t>
            </a:r>
            <a:r>
              <a:rPr lang="ko-KR" altLang="en-US" sz="1200" dirty="0"/>
              <a:t>사람이 미리 정의한 특징</a:t>
            </a:r>
            <a:r>
              <a:rPr lang="en-US" altLang="ko-KR" sz="1200" dirty="0"/>
              <a:t>(feature)</a:t>
            </a:r>
            <a:r>
              <a:rPr lang="ko-KR" altLang="en-US" sz="1200" dirty="0"/>
              <a:t>을 기반으로 모델이 학습하며 새로운 데이터를 분류</a:t>
            </a:r>
            <a:r>
              <a:rPr lang="en-US" altLang="ko-KR" sz="1200" dirty="0"/>
              <a:t>/</a:t>
            </a:r>
            <a:r>
              <a:rPr lang="ko-KR" altLang="en-US" sz="1200" dirty="0"/>
              <a:t>예측</a:t>
            </a:r>
            <a:endParaRPr lang="en-US" altLang="ko-KR" sz="1200" dirty="0"/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딥러닝</a:t>
            </a:r>
            <a:r>
              <a:rPr lang="en-US" altLang="ko-KR" sz="1200" dirty="0"/>
              <a:t>: </a:t>
            </a:r>
            <a:r>
              <a:rPr lang="ko-KR" altLang="en-US" sz="1200" dirty="0"/>
              <a:t>데이터로부터 자동으로 복잡한 특징을 추출하고 학습하는 심층 신경망을 사용하는 </a:t>
            </a:r>
            <a:r>
              <a:rPr lang="ko-KR" altLang="en-US" sz="1200" dirty="0" err="1"/>
              <a:t>머신러닝의</a:t>
            </a:r>
            <a:r>
              <a:rPr lang="ko-KR" altLang="en-US" sz="1200" dirty="0"/>
              <a:t> 한 분야</a:t>
            </a:r>
            <a:endParaRPr lang="en-US" altLang="ko-KR" sz="1200" dirty="0"/>
          </a:p>
          <a:p>
            <a:pPr algn="l">
              <a:lnSpc>
                <a:spcPct val="150000"/>
              </a:lnSpc>
            </a:pPr>
            <a:endParaRPr lang="ko-KR" altLang="en-US" sz="1200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41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머신러닝은</a:t>
            </a:r>
            <a:r>
              <a:rPr lang="ko-KR" altLang="en-US" dirty="0"/>
              <a:t> 학습을 하는 방법론인데</a:t>
            </a:r>
            <a:r>
              <a:rPr lang="en-US" altLang="ko-KR" dirty="0"/>
              <a:t>, </a:t>
            </a:r>
            <a:r>
              <a:rPr lang="ko-KR" altLang="en-US" dirty="0"/>
              <a:t>모델 지도 방식에 따라 크게 </a:t>
            </a:r>
            <a:r>
              <a:rPr lang="en-US" altLang="ko-KR" dirty="0"/>
              <a:t>4</a:t>
            </a:r>
            <a:r>
              <a:rPr lang="ko-KR" altLang="en-US" dirty="0"/>
              <a:t>개로 구분할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지도학습은 한마디로 하면 정답이 있다</a:t>
            </a:r>
            <a:r>
              <a:rPr lang="en-US" altLang="ko-KR" dirty="0"/>
              <a:t>. </a:t>
            </a:r>
            <a:r>
              <a:rPr lang="ko-KR" altLang="en-US" dirty="0"/>
              <a:t>이고 비지도학습은 정답이 없다</a:t>
            </a:r>
            <a:r>
              <a:rPr lang="en-US" altLang="ko-KR" dirty="0"/>
              <a:t>. </a:t>
            </a:r>
            <a:r>
              <a:rPr lang="ko-KR" altLang="en-US" dirty="0"/>
              <a:t>강화학습은 보상이 있다</a:t>
            </a:r>
            <a:r>
              <a:rPr lang="en-US" altLang="ko-KR" dirty="0"/>
              <a:t>. </a:t>
            </a:r>
            <a:r>
              <a:rPr lang="ko-KR" altLang="en-US" dirty="0"/>
              <a:t>준지도학습은 정답이 적다</a:t>
            </a:r>
            <a:r>
              <a:rPr lang="en-US" altLang="ko-KR" dirty="0"/>
              <a:t>. </a:t>
            </a:r>
            <a:r>
              <a:rPr lang="ko-KR" altLang="en-US" dirty="0"/>
              <a:t>라고 말할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540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지도학습은 정답이 있는 데이터로 학습하는 방법을 말하며</a:t>
            </a:r>
            <a:r>
              <a:rPr lang="en-US" altLang="ko-KR" dirty="0"/>
              <a:t>, </a:t>
            </a:r>
            <a:r>
              <a:rPr lang="ko-KR" altLang="en-US" dirty="0"/>
              <a:t>쉽게 비유하면 </a:t>
            </a:r>
            <a:r>
              <a:rPr lang="en-US" altLang="ko-KR" dirty="0"/>
              <a:t>‘</a:t>
            </a:r>
            <a:r>
              <a:rPr lang="ko-KR" altLang="en-US" dirty="0"/>
              <a:t>단어 맞추기</a:t>
            </a:r>
            <a:r>
              <a:rPr lang="en-US" altLang="ko-KR" dirty="0"/>
              <a:t>’</a:t>
            </a:r>
            <a:r>
              <a:rPr lang="ko-KR" altLang="en-US" dirty="0"/>
              <a:t>로 비유할 수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영단어</a:t>
            </a:r>
            <a:r>
              <a:rPr lang="ko-KR" altLang="en-US" dirty="0"/>
              <a:t> 맞추기로 비유하면</a:t>
            </a:r>
            <a:r>
              <a:rPr lang="en-US" altLang="ko-KR" dirty="0"/>
              <a:t>, </a:t>
            </a:r>
            <a:r>
              <a:rPr lang="ko-KR" altLang="en-US" dirty="0"/>
              <a:t>단어가 </a:t>
            </a:r>
            <a:r>
              <a:rPr lang="en-US" altLang="ko-KR" dirty="0"/>
              <a:t>x</a:t>
            </a:r>
            <a:r>
              <a:rPr lang="ko-KR" altLang="en-US" dirty="0"/>
              <a:t>이고 뜻이 </a:t>
            </a:r>
            <a:r>
              <a:rPr lang="en-US" altLang="ko-KR" dirty="0"/>
              <a:t>y</a:t>
            </a:r>
            <a:r>
              <a:rPr lang="ko-KR" altLang="en-US" dirty="0"/>
              <a:t>가 되겠죠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지도학습은 크게 회귀와 분류로 나눌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회귀는 데이터를 잘 나타내는 선을 찾는 겁니다</a:t>
            </a:r>
            <a:r>
              <a:rPr lang="en-US" altLang="ko-KR" dirty="0"/>
              <a:t>. </a:t>
            </a:r>
            <a:r>
              <a:rPr lang="ko-KR" altLang="en-US" dirty="0"/>
              <a:t>종류에는 선형 회귀</a:t>
            </a:r>
            <a:r>
              <a:rPr lang="en-US" altLang="ko-KR" dirty="0"/>
              <a:t>, </a:t>
            </a:r>
            <a:r>
              <a:rPr lang="ko-KR" altLang="en-US" dirty="0"/>
              <a:t>로지스틱 회귀</a:t>
            </a:r>
            <a:r>
              <a:rPr lang="en-US" altLang="ko-KR" dirty="0"/>
              <a:t>, </a:t>
            </a:r>
            <a:r>
              <a:rPr lang="ko-KR" altLang="en-US" dirty="0"/>
              <a:t>다중 회귀 등이 있습니다</a:t>
            </a:r>
            <a:r>
              <a:rPr lang="en-US" altLang="ko-KR" dirty="0"/>
              <a:t>. </a:t>
            </a:r>
            <a:r>
              <a:rPr lang="ko-KR" altLang="en-US" dirty="0"/>
              <a:t>회귀는 날씨 예측</a:t>
            </a:r>
            <a:r>
              <a:rPr lang="en-US" altLang="ko-KR" dirty="0"/>
              <a:t>, </a:t>
            </a:r>
            <a:r>
              <a:rPr lang="ko-KR" altLang="en-US" dirty="0"/>
              <a:t>인구 증가 예측</a:t>
            </a:r>
            <a:r>
              <a:rPr lang="en-US" altLang="ko-KR" dirty="0"/>
              <a:t>, </a:t>
            </a:r>
            <a:r>
              <a:rPr lang="ko-KR" altLang="en-US" dirty="0"/>
              <a:t>가격 예측 등 예측을 하는데 사용됩니다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분류는 데이터를 잘 나누는 겁니다</a:t>
            </a:r>
            <a:r>
              <a:rPr lang="en-US" altLang="ko-KR" dirty="0"/>
              <a:t>. </a:t>
            </a:r>
            <a:r>
              <a:rPr lang="ko-KR" altLang="en-US" dirty="0" err="1"/>
              <a:t>나이브</a:t>
            </a:r>
            <a:r>
              <a:rPr lang="ko-KR" altLang="en-US" dirty="0"/>
              <a:t> 베이스 분류기나 </a:t>
            </a:r>
            <a:r>
              <a:rPr lang="ko-KR" altLang="en-US" dirty="0" err="1"/>
              <a:t>의사결정트리</a:t>
            </a:r>
            <a:r>
              <a:rPr lang="en-US" altLang="ko-KR" dirty="0"/>
              <a:t>, SVM, KNN </a:t>
            </a:r>
            <a:r>
              <a:rPr lang="ko-KR" altLang="en-US" dirty="0"/>
              <a:t>등이 있습니다</a:t>
            </a:r>
            <a:r>
              <a:rPr lang="en-US" altLang="ko-KR" dirty="0"/>
              <a:t>. </a:t>
            </a:r>
            <a:r>
              <a:rPr lang="ko-KR" altLang="en-US" dirty="0"/>
              <a:t>분류는 번호판 인식이나 스팸 감지 등 데이터들을 특정 클래스로 나누는 데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694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비지도 학습은 정답이 없는 데이터가 입력으로 들어오는데요</a:t>
            </a:r>
            <a:r>
              <a:rPr lang="en-US" altLang="ko-KR" dirty="0"/>
              <a:t>. </a:t>
            </a:r>
            <a:r>
              <a:rPr lang="ko-KR" altLang="en-US" dirty="0"/>
              <a:t>비유하자면 </a:t>
            </a:r>
            <a:r>
              <a:rPr lang="en-US" altLang="ko-KR" dirty="0"/>
              <a:t>‘</a:t>
            </a:r>
            <a:r>
              <a:rPr lang="ko-KR" altLang="en-US" dirty="0"/>
              <a:t>비슷한 색깔 맞추기</a:t>
            </a:r>
            <a:r>
              <a:rPr lang="en-US" altLang="ko-KR" dirty="0"/>
              <a:t>’</a:t>
            </a:r>
            <a:r>
              <a:rPr lang="ko-KR" altLang="en-US" dirty="0"/>
              <a:t>로 비유할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붉은 계열은 </a:t>
            </a:r>
            <a:r>
              <a:rPr lang="ko-KR" altLang="en-US" dirty="0" err="1"/>
              <a:t>붉은계열끼리</a:t>
            </a:r>
            <a:r>
              <a:rPr lang="en-US" altLang="ko-KR" dirty="0"/>
              <a:t>, </a:t>
            </a:r>
            <a:r>
              <a:rPr lang="ko-KR" altLang="en-US" dirty="0"/>
              <a:t>초록 계열은 초록계열끼리 모으는 것이죠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비지도학습은 클러스터링과 차원 축소가 주 </a:t>
            </a:r>
            <a:r>
              <a:rPr lang="en-US" altLang="ko-KR" dirty="0"/>
              <a:t>task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클러스터링은 비슷한 것끼리 모으는 것이고요</a:t>
            </a:r>
            <a:r>
              <a:rPr lang="en-US" altLang="ko-KR" dirty="0"/>
              <a:t>, </a:t>
            </a:r>
            <a:r>
              <a:rPr lang="ko-KR" altLang="en-US" dirty="0"/>
              <a:t>종류는 </a:t>
            </a:r>
            <a:r>
              <a:rPr lang="en-US" altLang="ko-KR" dirty="0" err="1"/>
              <a:t>Kmeans</a:t>
            </a:r>
            <a:r>
              <a:rPr lang="en-US" altLang="ko-KR" dirty="0"/>
              <a:t>, </a:t>
            </a:r>
            <a:r>
              <a:rPr lang="ko-KR" altLang="en-US" dirty="0"/>
              <a:t>가우스 혼합모델</a:t>
            </a:r>
            <a:r>
              <a:rPr lang="en-US" altLang="ko-KR" dirty="0"/>
              <a:t>, </a:t>
            </a:r>
            <a:r>
              <a:rPr lang="ko-KR" altLang="en-US" dirty="0"/>
              <a:t>계층적 클러스터링</a:t>
            </a:r>
            <a:r>
              <a:rPr lang="en-US" altLang="ko-KR" dirty="0"/>
              <a:t>, </a:t>
            </a:r>
            <a:r>
              <a:rPr lang="ko-KR" altLang="en-US" dirty="0"/>
              <a:t>추천시스템 등이 있습니다</a:t>
            </a:r>
            <a:r>
              <a:rPr lang="en-US" altLang="ko-KR" dirty="0"/>
              <a:t>. </a:t>
            </a:r>
            <a:r>
              <a:rPr lang="ko-KR" altLang="en-US" dirty="0"/>
              <a:t>그리고 클러스터링은 추천시스템이나 고객세분화</a:t>
            </a:r>
            <a:r>
              <a:rPr lang="en-US" altLang="ko-KR" dirty="0"/>
              <a:t>(</a:t>
            </a:r>
            <a:r>
              <a:rPr lang="ko-KR" altLang="en-US" dirty="0"/>
              <a:t>비슷한 고객들끼리 분류</a:t>
            </a:r>
            <a:r>
              <a:rPr lang="en-US" altLang="ko-KR" dirty="0"/>
              <a:t>), </a:t>
            </a:r>
            <a:r>
              <a:rPr lang="ko-KR" altLang="en-US" dirty="0"/>
              <a:t>목표 마케팅</a:t>
            </a:r>
            <a:r>
              <a:rPr lang="en-US" altLang="ko-KR" dirty="0"/>
              <a:t>, </a:t>
            </a:r>
            <a:r>
              <a:rPr lang="ko-KR" altLang="en-US" dirty="0"/>
              <a:t>데이터 마이닝 등에 사용됩니다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차원 축소가 비지도학습인 이유는</a:t>
            </a:r>
            <a:r>
              <a:rPr lang="en-US" altLang="ko-KR" dirty="0"/>
              <a:t>, </a:t>
            </a:r>
            <a:r>
              <a:rPr lang="ko-KR" altLang="en-US" dirty="0"/>
              <a:t>데이터의 특징과 패턴을 잘 파악하면</a:t>
            </a:r>
            <a:r>
              <a:rPr lang="en-US" altLang="ko-KR" dirty="0"/>
              <a:t>, </a:t>
            </a:r>
            <a:r>
              <a:rPr lang="ko-KR" altLang="en-US" dirty="0"/>
              <a:t>쓸모없는 정보를 제거해도 원 데이터처럼 사용할 수 있겠죠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그래서 데이터의 차원을 줄이는 작업이 비지도학습의 주요 </a:t>
            </a:r>
            <a:r>
              <a:rPr lang="en-US" altLang="ko-KR" dirty="0"/>
              <a:t>task</a:t>
            </a:r>
            <a:r>
              <a:rPr lang="ko-KR" altLang="en-US" dirty="0"/>
              <a:t>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차원 축소는 </a:t>
            </a:r>
            <a:r>
              <a:rPr lang="en-US" altLang="ko-KR" dirty="0"/>
              <a:t>PCA</a:t>
            </a:r>
            <a:r>
              <a:rPr lang="ko-KR" altLang="en-US" dirty="0"/>
              <a:t>와 </a:t>
            </a:r>
            <a:r>
              <a:rPr lang="en-US" altLang="ko-KR" dirty="0"/>
              <a:t>t-SNE, </a:t>
            </a:r>
            <a:r>
              <a:rPr lang="en-US" altLang="ko-KR" dirty="0" err="1"/>
              <a:t>AutoEncoder</a:t>
            </a:r>
            <a:r>
              <a:rPr lang="en-US" altLang="ko-KR" dirty="0"/>
              <a:t> </a:t>
            </a:r>
            <a:r>
              <a:rPr lang="ko-KR" altLang="en-US" dirty="0"/>
              <a:t>등으로 나뉘고</a:t>
            </a:r>
            <a:r>
              <a:rPr lang="en-US" altLang="ko-KR" dirty="0"/>
              <a:t>, </a:t>
            </a:r>
            <a:r>
              <a:rPr lang="ko-KR" altLang="en-US" dirty="0"/>
              <a:t>말그대로 차원을 축소하거나 중요 특징을 추출하거나</a:t>
            </a:r>
            <a:r>
              <a:rPr lang="en-US" altLang="ko-KR" dirty="0"/>
              <a:t>, </a:t>
            </a:r>
            <a:r>
              <a:rPr lang="ko-KR" altLang="en-US" dirty="0"/>
              <a:t>빅데이터를 시각화 하는데 사용됩니다</a:t>
            </a:r>
            <a:r>
              <a:rPr lang="en-US" altLang="ko-KR" dirty="0"/>
              <a:t>. 100</a:t>
            </a:r>
            <a:r>
              <a:rPr lang="ko-KR" altLang="en-US" dirty="0"/>
              <a:t>차원데이터를 </a:t>
            </a:r>
            <a:r>
              <a:rPr lang="en-US" altLang="ko-KR" dirty="0"/>
              <a:t>2~3</a:t>
            </a:r>
            <a:r>
              <a:rPr lang="ko-KR" altLang="en-US" dirty="0"/>
              <a:t>차원으로 줄이면 그림으로 그려볼 수 있잖아요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351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강화학습은 시행착오를 통해 최대 보상을 얻도록 학습하는 방법론입니다</a:t>
            </a:r>
            <a:r>
              <a:rPr lang="en-US" altLang="ko-KR" dirty="0"/>
              <a:t>. </a:t>
            </a:r>
            <a:r>
              <a:rPr lang="ko-KR" altLang="en-US" dirty="0"/>
              <a:t>쉽게 설명하면 </a:t>
            </a:r>
            <a:r>
              <a:rPr lang="en-US" altLang="ko-KR" dirty="0"/>
              <a:t>‘</a:t>
            </a:r>
            <a:r>
              <a:rPr lang="ko-KR" altLang="en-US" dirty="0"/>
              <a:t>게임에서 최대 점수 얻기</a:t>
            </a:r>
            <a:r>
              <a:rPr lang="en-US" altLang="ko-KR" dirty="0"/>
              <a:t>＇</a:t>
            </a:r>
            <a:r>
              <a:rPr lang="ko-KR" altLang="en-US" dirty="0"/>
              <a:t>와 유사하죠</a:t>
            </a:r>
            <a:r>
              <a:rPr lang="en-US" altLang="ko-KR" dirty="0"/>
              <a:t>. </a:t>
            </a:r>
            <a:r>
              <a:rPr lang="ko-KR" altLang="en-US" dirty="0"/>
              <a:t>실제로 게임에서 강화학습이 엄청 많이 사용되고요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게임뿐만</a:t>
            </a:r>
            <a:r>
              <a:rPr lang="ko-KR" altLang="en-US" dirty="0"/>
              <a:t> 아니라 시뮬레이션</a:t>
            </a:r>
            <a:r>
              <a:rPr lang="en-US" altLang="ko-KR" dirty="0"/>
              <a:t>, </a:t>
            </a:r>
            <a:r>
              <a:rPr lang="ko-KR" altLang="en-US" dirty="0" err="1"/>
              <a:t>로보틱스</a:t>
            </a:r>
            <a:r>
              <a:rPr lang="en-US" altLang="ko-KR" dirty="0"/>
              <a:t>, </a:t>
            </a:r>
            <a:r>
              <a:rPr lang="ko-KR" altLang="en-US" dirty="0"/>
              <a:t>자율주행</a:t>
            </a:r>
            <a:r>
              <a:rPr lang="en-US" altLang="ko-KR" dirty="0"/>
              <a:t>, </a:t>
            </a:r>
            <a:r>
              <a:rPr lang="ko-KR" altLang="en-US" dirty="0"/>
              <a:t>자연어 처리 등에도 사용됩니다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핵심 개념은 </a:t>
            </a:r>
            <a:r>
              <a:rPr lang="en-US" altLang="ko-KR" dirty="0"/>
              <a:t>MDP, Q-learning, Deep Q-Network </a:t>
            </a:r>
            <a:r>
              <a:rPr lang="ko-KR" altLang="en-US" dirty="0"/>
              <a:t>등이 있는데</a:t>
            </a:r>
            <a:r>
              <a:rPr lang="en-US" altLang="ko-KR" dirty="0"/>
              <a:t>, </a:t>
            </a:r>
            <a:r>
              <a:rPr lang="ko-KR" altLang="en-US" dirty="0"/>
              <a:t>자세한 설명은 여기서는 생략하겠습니다</a:t>
            </a:r>
            <a:r>
              <a:rPr lang="en-US" altLang="ko-KR" dirty="0"/>
              <a:t>. </a:t>
            </a:r>
            <a:r>
              <a:rPr lang="ko-KR" altLang="en-US" dirty="0"/>
              <a:t>궁금하신 분들을 이후에 알아보시면 좋을 것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040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준지도학습은 정답이 적은 경우에 사용할 수 있는 학습 방법론입니다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F0F0F"/>
                </a:solidFill>
                <a:effectLst/>
                <a:latin typeface="Söhne"/>
              </a:rPr>
              <a:t>퍼즐맞추기에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 비유할 수 있겠군요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일부 퍼즐 조각이 이미 올바른 위치에 놓여 있고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레이블이 달린 데이터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),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나머지 많은 조각들은 아직 맞춰야 할 부분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레이블이 없는 데이터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)</a:t>
            </a:r>
          </a:p>
          <a:p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학습 과정은 이미 맞춰진 조각들을 기반으로 나머지 조각들을 올바른 위치에 맞춰 나가는 과정과 유사하며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이를 통해 전체 그림을 완성시키는 것과 같습니다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endParaRPr lang="en-US" altLang="ko-KR" b="0" i="0" dirty="0">
              <a:solidFill>
                <a:srgbClr val="0F0F0F"/>
              </a:solidFill>
              <a:effectLst/>
              <a:latin typeface="Söhne"/>
            </a:endParaRPr>
          </a:p>
          <a:p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Smoothness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가정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Lexend"/>
              </a:rPr>
              <a:t> </a:t>
            </a:r>
            <a:r>
              <a:rPr lang="ko-KR" altLang="en-US" b="0" i="0" u="sng" dirty="0">
                <a:solidFill>
                  <a:srgbClr val="666666"/>
                </a:solidFill>
                <a:effectLst/>
                <a:latin typeface="Lexend"/>
              </a:rPr>
              <a:t>확률 밀도가 높은 지역의 </a:t>
            </a:r>
            <a:r>
              <a:rPr lang="ko-KR" altLang="en-US" b="0" i="0" u="sng" dirty="0" err="1">
                <a:solidFill>
                  <a:srgbClr val="666666"/>
                </a:solidFill>
                <a:effectLst/>
                <a:latin typeface="Lexend"/>
              </a:rPr>
              <a:t>입력값</a:t>
            </a:r>
            <a:r>
              <a:rPr lang="ko-KR" altLang="en-US" b="0" i="0" u="sng" dirty="0">
                <a:solidFill>
                  <a:srgbClr val="666666"/>
                </a:solidFill>
                <a:effectLst/>
                <a:latin typeface="Lexend"/>
              </a:rPr>
              <a:t> </a:t>
            </a:r>
            <a:r>
              <a:rPr lang="en-US" altLang="ko-KR" b="0" i="0" u="sng" dirty="0">
                <a:solidFill>
                  <a:srgbClr val="666666"/>
                </a:solidFill>
                <a:effectLst/>
                <a:latin typeface="MJXc-TeX-math-I"/>
              </a:rPr>
              <a:t>x</a:t>
            </a:r>
            <a:r>
              <a:rPr lang="en-US" altLang="ko-KR" b="0" i="0" u="sng" dirty="0">
                <a:solidFill>
                  <a:srgbClr val="666666"/>
                </a:solidFill>
                <a:effectLst/>
                <a:latin typeface="MJXc-TeX-main-R"/>
              </a:rPr>
              <a:t>1,</a:t>
            </a:r>
            <a:r>
              <a:rPr lang="en-US" altLang="ko-KR" b="0" i="0" u="sng" dirty="0">
                <a:solidFill>
                  <a:srgbClr val="666666"/>
                </a:solidFill>
                <a:effectLst/>
                <a:latin typeface="MJXc-TeX-math-I"/>
              </a:rPr>
              <a:t>x</a:t>
            </a:r>
            <a:r>
              <a:rPr lang="en-US" altLang="ko-KR" b="0" i="0" u="sng" dirty="0">
                <a:solidFill>
                  <a:srgbClr val="666666"/>
                </a:solidFill>
                <a:effectLst/>
                <a:latin typeface="MJXc-TeX-main-R"/>
              </a:rPr>
              <a:t>2</a:t>
            </a:r>
            <a:r>
              <a:rPr lang="ko-KR" altLang="en-US" b="0" i="0" u="sng" dirty="0">
                <a:solidFill>
                  <a:srgbClr val="666666"/>
                </a:solidFill>
                <a:effectLst/>
                <a:latin typeface="Lexend"/>
              </a:rPr>
              <a:t>가 가깝다면</a:t>
            </a:r>
            <a:r>
              <a:rPr lang="en-US" altLang="ko-KR" b="0" i="0" u="sng" dirty="0">
                <a:solidFill>
                  <a:srgbClr val="666666"/>
                </a:solidFill>
                <a:effectLst/>
                <a:latin typeface="Lexend"/>
              </a:rPr>
              <a:t>, </a:t>
            </a:r>
            <a:r>
              <a:rPr lang="ko-KR" altLang="en-US" b="0" i="0" u="sng" dirty="0">
                <a:solidFill>
                  <a:srgbClr val="666666"/>
                </a:solidFill>
                <a:effectLst/>
                <a:latin typeface="Lexend"/>
              </a:rPr>
              <a:t>각각에 연관된 레이블 </a:t>
            </a:r>
            <a:r>
              <a:rPr lang="en-US" altLang="ko-KR" b="0" i="0" u="sng" dirty="0">
                <a:solidFill>
                  <a:srgbClr val="666666"/>
                </a:solidFill>
                <a:effectLst/>
                <a:latin typeface="MJXc-TeX-math-I"/>
              </a:rPr>
              <a:t>y</a:t>
            </a:r>
            <a:r>
              <a:rPr lang="en-US" altLang="ko-KR" b="0" i="0" u="sng" dirty="0">
                <a:solidFill>
                  <a:srgbClr val="666666"/>
                </a:solidFill>
                <a:effectLst/>
                <a:latin typeface="MJXc-TeX-main-R"/>
              </a:rPr>
              <a:t>1,</a:t>
            </a:r>
            <a:r>
              <a:rPr lang="en-US" altLang="ko-KR" b="0" i="0" u="sng" dirty="0">
                <a:solidFill>
                  <a:srgbClr val="666666"/>
                </a:solidFill>
                <a:effectLst/>
                <a:latin typeface="MJXc-TeX-math-I"/>
              </a:rPr>
              <a:t>y</a:t>
            </a:r>
            <a:r>
              <a:rPr lang="en-US" altLang="ko-KR" b="0" i="0" u="sng" dirty="0">
                <a:solidFill>
                  <a:srgbClr val="666666"/>
                </a:solidFill>
                <a:effectLst/>
                <a:latin typeface="MJXc-TeX-main-R"/>
              </a:rPr>
              <a:t>2</a:t>
            </a:r>
            <a:r>
              <a:rPr lang="ko-KR" altLang="en-US" b="0" i="0" u="sng" dirty="0">
                <a:solidFill>
                  <a:srgbClr val="666666"/>
                </a:solidFill>
                <a:effectLst/>
                <a:latin typeface="Lexend"/>
              </a:rPr>
              <a:t>도 그래야 한다는 것</a:t>
            </a:r>
            <a:endParaRPr lang="en-US" altLang="ko-KR" b="0" i="0" dirty="0">
              <a:solidFill>
                <a:srgbClr val="0F0F0F"/>
              </a:solidFill>
              <a:effectLst/>
              <a:latin typeface="Söhne"/>
            </a:endParaRPr>
          </a:p>
          <a:p>
            <a:r>
              <a:rPr lang="ko-KR" altLang="en-US" b="0" i="0" u="sng" dirty="0">
                <a:solidFill>
                  <a:srgbClr val="666666"/>
                </a:solidFill>
                <a:effectLst/>
                <a:latin typeface="Lexend"/>
              </a:rPr>
              <a:t>클러스터</a:t>
            </a:r>
            <a:r>
              <a:rPr lang="en-US" altLang="ko-KR" b="0" i="0" u="sng" dirty="0">
                <a:solidFill>
                  <a:srgbClr val="666666"/>
                </a:solidFill>
                <a:effectLst/>
                <a:latin typeface="Lexend"/>
              </a:rPr>
              <a:t> </a:t>
            </a:r>
            <a:r>
              <a:rPr lang="ko-KR" altLang="en-US" b="0" i="0" u="sng" dirty="0">
                <a:solidFill>
                  <a:srgbClr val="666666"/>
                </a:solidFill>
                <a:effectLst/>
                <a:latin typeface="Lexend"/>
              </a:rPr>
              <a:t>가정</a:t>
            </a:r>
            <a:r>
              <a:rPr lang="en-US" altLang="ko-KR" b="0" i="0" u="sng" dirty="0">
                <a:solidFill>
                  <a:srgbClr val="666666"/>
                </a:solidFill>
                <a:effectLst/>
                <a:latin typeface="Lexend"/>
              </a:rPr>
              <a:t>: </a:t>
            </a:r>
            <a:r>
              <a:rPr lang="ko-KR" altLang="en-US" b="0" i="0" u="sng" dirty="0">
                <a:solidFill>
                  <a:srgbClr val="666666"/>
                </a:solidFill>
                <a:effectLst/>
                <a:latin typeface="Lexend"/>
              </a:rPr>
              <a:t>데이터들이 같은 클러스터에 속하면 해당 데이터들은 같은 클래스에 속한다는 가정</a:t>
            </a:r>
            <a:endParaRPr lang="en-US" altLang="ko-KR" b="0" i="0" u="sng" dirty="0">
              <a:solidFill>
                <a:srgbClr val="666666"/>
              </a:solidFill>
              <a:effectLst/>
              <a:latin typeface="Lexend"/>
            </a:endParaRPr>
          </a:p>
          <a:p>
            <a:r>
              <a:rPr lang="en-US" altLang="ko-KR" b="0" i="0" u="sng" dirty="0">
                <a:solidFill>
                  <a:srgbClr val="666666"/>
                </a:solidFill>
                <a:effectLst/>
                <a:latin typeface="Lexend"/>
              </a:rPr>
              <a:t>Manifold </a:t>
            </a:r>
            <a:r>
              <a:rPr lang="ko-KR" altLang="en-US" b="0" i="0" u="sng" dirty="0">
                <a:solidFill>
                  <a:srgbClr val="666666"/>
                </a:solidFill>
                <a:effectLst/>
                <a:latin typeface="Lexend"/>
              </a:rPr>
              <a:t>가정</a:t>
            </a:r>
            <a:r>
              <a:rPr lang="en-US" altLang="ko-KR" b="0" i="0" u="sng" dirty="0">
                <a:solidFill>
                  <a:srgbClr val="666666"/>
                </a:solidFill>
                <a:effectLst/>
                <a:latin typeface="Lexend"/>
              </a:rPr>
              <a:t>: </a:t>
            </a:r>
            <a:r>
              <a:rPr lang="ko-KR" altLang="en-US" b="0" i="0" u="sng" dirty="0">
                <a:solidFill>
                  <a:srgbClr val="666666"/>
                </a:solidFill>
                <a:effectLst/>
                <a:latin typeface="Lexend"/>
              </a:rPr>
              <a:t>고차원의 입력 데이터가 </a:t>
            </a:r>
            <a:r>
              <a:rPr lang="ko-KR" altLang="en-US" b="0" i="0" u="sng" dirty="0" err="1">
                <a:solidFill>
                  <a:srgbClr val="666666"/>
                </a:solidFill>
                <a:effectLst/>
                <a:latin typeface="Lexend"/>
              </a:rPr>
              <a:t>저차원</a:t>
            </a:r>
            <a:r>
              <a:rPr lang="ko-KR" altLang="en-US" b="0" i="0" u="sng" dirty="0">
                <a:solidFill>
                  <a:srgbClr val="666666"/>
                </a:solidFill>
                <a:effectLst/>
                <a:latin typeface="Lexend"/>
              </a:rPr>
              <a:t> 공간에서 특정한 구조</a:t>
            </a:r>
            <a:r>
              <a:rPr lang="en-US" altLang="ko-KR" b="0" i="0" u="sng" dirty="0">
                <a:solidFill>
                  <a:srgbClr val="666666"/>
                </a:solidFill>
                <a:effectLst/>
                <a:latin typeface="Lexend"/>
              </a:rPr>
              <a:t>[manifold]</a:t>
            </a:r>
            <a:r>
              <a:rPr lang="ko-KR" altLang="en-US" b="0" i="0" u="sng" dirty="0">
                <a:solidFill>
                  <a:srgbClr val="666666"/>
                </a:solidFill>
                <a:effectLst/>
                <a:latin typeface="Lexend"/>
              </a:rPr>
              <a:t>를 따라 놓여 있다는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940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딥러닝의</a:t>
            </a:r>
            <a:r>
              <a:rPr lang="ko-KR" altLang="en-US" dirty="0"/>
              <a:t> 핵심은 특징 학습입니다</a:t>
            </a:r>
            <a:r>
              <a:rPr lang="en-US" altLang="ko-KR" dirty="0"/>
              <a:t>. Neural Network</a:t>
            </a:r>
            <a:r>
              <a:rPr lang="ko-KR" altLang="en-US" dirty="0"/>
              <a:t>가 많은 데이터들 사이에서 중요한 특징들을 스스로 파악합니다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그러면 영상 인식이나 음성 인식 같은 분야처럼 저희가 특징을 일일이 달아주기 힘든 분야에서 빛을 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</a:t>
            </a:r>
            <a:r>
              <a:rPr lang="ko-KR" altLang="en-US" dirty="0" err="1"/>
              <a:t>딥러닝의</a:t>
            </a:r>
            <a:r>
              <a:rPr lang="ko-KR" altLang="en-US" dirty="0"/>
              <a:t> 한계점은 여기 </a:t>
            </a:r>
            <a:r>
              <a:rPr lang="ko-KR" altLang="en-US" dirty="0" err="1"/>
              <a:t>히든</a:t>
            </a:r>
            <a:r>
              <a:rPr lang="ko-KR" altLang="en-US" dirty="0"/>
              <a:t> 레이어에서 어떤 과정을 거쳐서 결과가 출력되는지 알아낼 수가 없다는 것입니다</a:t>
            </a:r>
            <a:r>
              <a:rPr lang="en-US" altLang="ko-KR" dirty="0"/>
              <a:t>. </a:t>
            </a:r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/>
              <a:t>뜯어보면 숫자를 찾을 수는 있는데</a:t>
            </a:r>
            <a:r>
              <a:rPr lang="en-US" altLang="ko-KR" dirty="0"/>
              <a:t>, </a:t>
            </a:r>
            <a:r>
              <a:rPr lang="ko-KR" altLang="en-US" dirty="0"/>
              <a:t>이게 무슨 의미인지 우리는 모르잖아요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그래서 최근에는 설명하는 </a:t>
            </a:r>
            <a:r>
              <a:rPr lang="en-US" altLang="ko-KR" dirty="0"/>
              <a:t>AI, XAI(Explainable AI)</a:t>
            </a:r>
            <a:r>
              <a:rPr lang="ko-KR" altLang="en-US" dirty="0"/>
              <a:t>에 대한 연구도 활발하게 이루어지고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309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그림을 보시면 </a:t>
            </a:r>
            <a:r>
              <a:rPr lang="ko-KR" altLang="en-US" dirty="0" err="1"/>
              <a:t>딥러닝과</a:t>
            </a:r>
            <a:r>
              <a:rPr lang="ko-KR" altLang="en-US" dirty="0"/>
              <a:t> </a:t>
            </a:r>
            <a:r>
              <a:rPr lang="ko-KR" altLang="en-US" dirty="0" err="1"/>
              <a:t>머신러닝의</a:t>
            </a:r>
            <a:r>
              <a:rPr lang="ko-KR" altLang="en-US" dirty="0"/>
              <a:t> 차이를 단번에 이해하실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앞에서 말씀드렸듯이 </a:t>
            </a:r>
            <a:r>
              <a:rPr lang="ko-KR" altLang="en-US" dirty="0" err="1"/>
              <a:t>머신러닝은</a:t>
            </a:r>
            <a:r>
              <a:rPr lang="ko-KR" altLang="en-US" dirty="0"/>
              <a:t> 사람이 특징을 추출하고</a:t>
            </a:r>
            <a:r>
              <a:rPr lang="en-US" altLang="ko-KR" dirty="0"/>
              <a:t>, </a:t>
            </a:r>
            <a:r>
              <a:rPr lang="ko-KR" altLang="en-US" dirty="0" err="1"/>
              <a:t>딥러닝은</a:t>
            </a:r>
            <a:r>
              <a:rPr lang="ko-KR" altLang="en-US" dirty="0"/>
              <a:t> 모델 스스로 특징을 추출한다고 했잖아요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개와 강아지를 구분하는 </a:t>
            </a:r>
            <a:r>
              <a:rPr lang="en-US" altLang="ko-KR" dirty="0"/>
              <a:t>task</a:t>
            </a:r>
            <a:r>
              <a:rPr lang="ko-KR" altLang="en-US" dirty="0"/>
              <a:t>를 수행하기 위해서 </a:t>
            </a:r>
            <a:r>
              <a:rPr lang="ko-KR" altLang="en-US" dirty="0" err="1"/>
              <a:t>머신러닝은</a:t>
            </a:r>
            <a:r>
              <a:rPr lang="ko-KR" altLang="en-US" dirty="0"/>
              <a:t> 특징 추출기가 필요하고 분류기만 학습하는 방법입니다</a:t>
            </a:r>
            <a:r>
              <a:rPr lang="en-US" altLang="ko-KR" dirty="0"/>
              <a:t>. </a:t>
            </a:r>
            <a:r>
              <a:rPr lang="ko-KR" altLang="en-US" dirty="0" err="1"/>
              <a:t>딥러닝은</a:t>
            </a:r>
            <a:r>
              <a:rPr lang="ko-KR" altLang="en-US" dirty="0"/>
              <a:t> 개와 고양이의 </a:t>
            </a:r>
            <a:r>
              <a:rPr lang="en-US" altLang="ko-KR" dirty="0"/>
              <a:t>row data</a:t>
            </a:r>
            <a:r>
              <a:rPr lang="ko-KR" altLang="en-US" dirty="0"/>
              <a:t>가 들어오면 특징과 분류 모두를 학습하는 방법입니다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23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배운 내용을 정리하면 이런 마인드맵을 그릴 수 있습니다</a:t>
            </a:r>
            <a:r>
              <a:rPr lang="en-US" altLang="ko-KR"/>
              <a:t>. </a:t>
            </a:r>
            <a:r>
              <a:rPr lang="ko-KR" altLang="en-US"/>
              <a:t>사실뒤쪽에 </a:t>
            </a:r>
            <a:r>
              <a:rPr lang="ko-KR" altLang="en-US" dirty="0"/>
              <a:t>좀 더 붙일 내용이 많지만 큰 그림만 보자면 이렇게 그릴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마인드맵이 머릿속에 쉽게 떠올릴 수 있도록 계속 </a:t>
            </a:r>
            <a:r>
              <a:rPr lang="ko-KR" altLang="en-US" dirty="0" err="1"/>
              <a:t>그려보시면</a:t>
            </a:r>
            <a:r>
              <a:rPr lang="ko-KR" altLang="en-US" dirty="0"/>
              <a:t> 좋겠습니다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827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좀 더 큰 그림을 </a:t>
            </a:r>
            <a:r>
              <a:rPr lang="ko-KR" altLang="en-US" dirty="0" err="1"/>
              <a:t>봐봅시다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AI</a:t>
            </a:r>
            <a:r>
              <a:rPr lang="ko-KR" altLang="en-US" dirty="0"/>
              <a:t>융합학과에서 배우는 과목들이 어떤 게 있고</a:t>
            </a:r>
            <a:r>
              <a:rPr lang="en-US" altLang="ko-KR" dirty="0"/>
              <a:t>, </a:t>
            </a:r>
            <a:r>
              <a:rPr lang="ko-KR" altLang="en-US" dirty="0"/>
              <a:t>왜 배우는지 알아보겠습니다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544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인공지능을 </a:t>
            </a:r>
            <a:r>
              <a:rPr lang="ko-KR" altLang="en-US" b="0" dirty="0"/>
              <a:t>공부하면서 등장하는 많은 개념들이 </a:t>
            </a:r>
            <a:r>
              <a:rPr lang="ko-KR" altLang="en-US" dirty="0"/>
              <a:t>긴가민가하거나 확 와닿지 않은 경험들 </a:t>
            </a:r>
            <a:r>
              <a:rPr lang="ko-KR" altLang="en-US" dirty="0" err="1"/>
              <a:t>없으신가요</a:t>
            </a:r>
            <a:r>
              <a:rPr lang="en-US" altLang="ko-KR" dirty="0"/>
              <a:t>??</a:t>
            </a:r>
          </a:p>
          <a:p>
            <a:r>
              <a:rPr lang="ko-KR" altLang="en-US" dirty="0"/>
              <a:t>저는 </a:t>
            </a:r>
            <a:r>
              <a:rPr lang="en-US" altLang="ko-KR" dirty="0"/>
              <a:t>3</a:t>
            </a:r>
            <a:r>
              <a:rPr lang="ko-KR" altLang="en-US" dirty="0"/>
              <a:t>학년이 되고 인공지능에 대해서 깊이 들어갈수록 더욱 헷갈렸습니다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여러분들은 저처럼 혼란스러워 하시지 말라고 제가</a:t>
            </a:r>
            <a:r>
              <a:rPr lang="en-US" altLang="ko-KR" dirty="0"/>
              <a:t>! </a:t>
            </a:r>
            <a:r>
              <a:rPr lang="ko-KR" altLang="en-US" dirty="0"/>
              <a:t>이번 강의를 준비했습니다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바로 </a:t>
            </a:r>
            <a:r>
              <a:rPr lang="en-US" altLang="ko-KR" dirty="0"/>
              <a:t>0</a:t>
            </a:r>
            <a:r>
              <a:rPr lang="ko-KR" altLang="en-US" dirty="0"/>
              <a:t>부터</a:t>
            </a:r>
            <a:r>
              <a:rPr lang="en-US" altLang="ko-KR" dirty="0"/>
              <a:t> 1</a:t>
            </a:r>
            <a:r>
              <a:rPr lang="ko-KR" altLang="en-US" dirty="0"/>
              <a:t>로</a:t>
            </a:r>
            <a:r>
              <a:rPr lang="en-US" altLang="ko-KR" dirty="0"/>
              <a:t>: </a:t>
            </a:r>
            <a:r>
              <a:rPr lang="ko-KR" altLang="en-US" dirty="0"/>
              <a:t>인공지능 이론의 첫걸음 강의를 말이죠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162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이게 저희 </a:t>
            </a:r>
            <a:r>
              <a:rPr lang="en-US" altLang="ko-KR" dirty="0"/>
              <a:t>AI</a:t>
            </a:r>
            <a:r>
              <a:rPr lang="ko-KR" altLang="en-US" dirty="0"/>
              <a:t>융합학과 전체 이수체계도인데요</a:t>
            </a:r>
            <a:r>
              <a:rPr lang="en-US" altLang="ko-KR" dirty="0"/>
              <a:t>. AI</a:t>
            </a:r>
            <a:r>
              <a:rPr lang="ko-KR" altLang="en-US" dirty="0"/>
              <a:t>융합학과 홈페이지에 들어가시면 보실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962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이거는 제가 생각했을 때</a:t>
            </a:r>
            <a:r>
              <a:rPr lang="en-US" altLang="ko-KR" dirty="0"/>
              <a:t>, </a:t>
            </a:r>
            <a:r>
              <a:rPr lang="ko-KR" altLang="en-US" dirty="0"/>
              <a:t>인공지능을 배우는데 핵심이 되는 과목들입니다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초록색 박스부터 봅시다</a:t>
            </a:r>
            <a:r>
              <a:rPr lang="en-US" altLang="ko-KR" dirty="0"/>
              <a:t>. </a:t>
            </a:r>
            <a:r>
              <a:rPr lang="ko-KR" altLang="en-US" dirty="0"/>
              <a:t>초록색 박스는 기초 수학과 관련된 과목들입니다</a:t>
            </a:r>
            <a:r>
              <a:rPr lang="en-US" altLang="ko-KR" dirty="0"/>
              <a:t>. 1</a:t>
            </a:r>
            <a:r>
              <a:rPr lang="ko-KR" altLang="en-US" dirty="0"/>
              <a:t>학년 때 배우는 </a:t>
            </a:r>
            <a:r>
              <a:rPr lang="en-US" altLang="ko-KR" dirty="0"/>
              <a:t>AI</a:t>
            </a:r>
            <a:r>
              <a:rPr lang="ko-KR" altLang="en-US" dirty="0"/>
              <a:t>수학</a:t>
            </a:r>
            <a:r>
              <a:rPr lang="en-US" altLang="ko-KR" dirty="0"/>
              <a:t>1, 2</a:t>
            </a:r>
            <a:r>
              <a:rPr lang="ko-KR" altLang="en-US" dirty="0"/>
              <a:t>와 이산수학</a:t>
            </a:r>
            <a:r>
              <a:rPr lang="en-US" altLang="ko-KR" dirty="0"/>
              <a:t>, 2</a:t>
            </a:r>
            <a:r>
              <a:rPr lang="ko-KR" altLang="en-US" dirty="0"/>
              <a:t>학년 때 배우는 자료구조와 </a:t>
            </a:r>
            <a:r>
              <a:rPr lang="en-US" altLang="ko-KR" dirty="0"/>
              <a:t>AI</a:t>
            </a:r>
            <a:r>
              <a:rPr lang="ko-KR" altLang="en-US" dirty="0"/>
              <a:t>수치해석이 있네요</a:t>
            </a:r>
            <a:endParaRPr lang="en-US" altLang="ko-KR" dirty="0"/>
          </a:p>
          <a:p>
            <a:r>
              <a:rPr lang="ko-KR" altLang="en-US" dirty="0"/>
              <a:t>파란색 박스에는</a:t>
            </a:r>
            <a:r>
              <a:rPr lang="en-US" altLang="ko-KR" dirty="0"/>
              <a:t> 1</a:t>
            </a:r>
            <a:r>
              <a:rPr lang="ko-KR" altLang="en-US" dirty="0"/>
              <a:t>학년 때 배우는 프로그래밍 원리</a:t>
            </a:r>
            <a:r>
              <a:rPr lang="en-US" altLang="ko-KR" dirty="0"/>
              <a:t>1</a:t>
            </a:r>
            <a:r>
              <a:rPr lang="ko-KR" altLang="en-US" dirty="0"/>
              <a:t>과 소프트웨어 개발환경 및 응용이 있네요 그리고 기초 코딩이라고 </a:t>
            </a:r>
            <a:r>
              <a:rPr lang="ko-KR" altLang="en-US" dirty="0" err="1"/>
              <a:t>적혀있습니다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노란색 박스에는 컴퓨팅 사고력과 관련된 과목들로 자료구조와 알고리즘이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분홍색 박스에는 데이터 처리와 관련된 지식을 배우는 과목들입니다</a:t>
            </a:r>
            <a:r>
              <a:rPr lang="en-US" altLang="ko-KR" dirty="0"/>
              <a:t>. 2</a:t>
            </a:r>
            <a:r>
              <a:rPr lang="ko-KR" altLang="en-US" dirty="0"/>
              <a:t>학년 때 배우는 데이터 사이언스와 </a:t>
            </a:r>
            <a:r>
              <a:rPr lang="en-US" altLang="ko-KR" dirty="0"/>
              <a:t>3</a:t>
            </a:r>
            <a:r>
              <a:rPr lang="ko-KR" altLang="en-US" dirty="0"/>
              <a:t>학년 과목인 빅데이터 분석이 있네요</a:t>
            </a:r>
            <a:endParaRPr lang="en-US" altLang="ko-KR" dirty="0"/>
          </a:p>
          <a:p>
            <a:r>
              <a:rPr lang="ko-KR" altLang="en-US" dirty="0"/>
              <a:t>주황색 박스에는 인공지능에 대해 배우는 과목들입니다</a:t>
            </a:r>
            <a:r>
              <a:rPr lang="en-US" altLang="ko-KR" dirty="0"/>
              <a:t>. 1,2,3</a:t>
            </a:r>
            <a:r>
              <a:rPr lang="ko-KR" altLang="en-US" dirty="0" err="1"/>
              <a:t>학년때</a:t>
            </a:r>
            <a:r>
              <a:rPr lang="ko-KR" altLang="en-US" dirty="0"/>
              <a:t> 전체적으로 배우게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그러면 </a:t>
            </a:r>
            <a:r>
              <a:rPr lang="en-US" altLang="ko-KR" dirty="0"/>
              <a:t>1</a:t>
            </a:r>
            <a:r>
              <a:rPr lang="ko-KR" altLang="en-US" dirty="0"/>
              <a:t>학년 </a:t>
            </a:r>
            <a:r>
              <a:rPr lang="ko-KR" altLang="en-US" dirty="0" err="1"/>
              <a:t>떄는</a:t>
            </a:r>
            <a:r>
              <a:rPr lang="ko-KR" altLang="en-US" dirty="0"/>
              <a:t> 수학과 코딩 기술에 대해서 배우고</a:t>
            </a:r>
            <a:r>
              <a:rPr lang="en-US" altLang="ko-KR" dirty="0"/>
              <a:t>, 2</a:t>
            </a:r>
            <a:r>
              <a:rPr lang="ko-KR" altLang="en-US" dirty="0"/>
              <a:t>학년 </a:t>
            </a:r>
            <a:r>
              <a:rPr lang="ko-KR" altLang="en-US" dirty="0" err="1"/>
              <a:t>떄는</a:t>
            </a:r>
            <a:r>
              <a:rPr lang="ko-KR" altLang="en-US" dirty="0"/>
              <a:t> 컴퓨팅 사고력과 데이터 처리 방법에 대해서 배우고 </a:t>
            </a:r>
            <a:r>
              <a:rPr lang="en-US" altLang="ko-KR" dirty="0"/>
              <a:t>3</a:t>
            </a:r>
            <a:r>
              <a:rPr lang="ko-KR" altLang="en-US" dirty="0"/>
              <a:t>학년때는 인공지능을 좀 깊게 배웁니다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563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인공지능과 </a:t>
            </a:r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ko-KR" altLang="en-US" dirty="0" err="1"/>
              <a:t>딥러닝에</a:t>
            </a:r>
            <a:r>
              <a:rPr lang="ko-KR" altLang="en-US" dirty="0"/>
              <a:t> </a:t>
            </a:r>
            <a:r>
              <a:rPr lang="ko-KR" altLang="en-US" dirty="0" err="1"/>
              <a:t>핵심되는</a:t>
            </a:r>
            <a:r>
              <a:rPr lang="ko-KR" altLang="en-US" dirty="0"/>
              <a:t> 과목은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규칙 기반 인공지능</a:t>
            </a:r>
            <a:r>
              <a:rPr lang="en-US" altLang="ko-KR" sz="1200" dirty="0"/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탐색</a:t>
            </a:r>
            <a:r>
              <a:rPr lang="en-US" altLang="ko-KR" sz="1200" dirty="0"/>
              <a:t>, </a:t>
            </a:r>
            <a:r>
              <a:rPr lang="ko-KR" altLang="en-US" sz="1200" dirty="0"/>
              <a:t>추론</a:t>
            </a:r>
            <a:r>
              <a:rPr lang="en-US" altLang="ko-KR" sz="1200" dirty="0"/>
              <a:t>, </a:t>
            </a:r>
            <a:r>
              <a:rPr lang="ko-KR" altLang="en-US" sz="1200" dirty="0"/>
              <a:t>퍼지 논리</a:t>
            </a:r>
            <a:r>
              <a:rPr lang="en-US" altLang="ko-KR" sz="1200" dirty="0"/>
              <a:t>, </a:t>
            </a:r>
            <a:r>
              <a:rPr lang="ko-KR" altLang="en-US" sz="1200" dirty="0"/>
              <a:t>전문가 시스템</a:t>
            </a:r>
            <a:r>
              <a:rPr lang="en-US" altLang="ko-KR" sz="1200" dirty="0"/>
              <a:t>, </a:t>
            </a:r>
            <a:r>
              <a:rPr lang="ko-KR" altLang="en-US" sz="1200" dirty="0"/>
              <a:t>베이지안 추론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/>
              <a:t>머신러닝</a:t>
            </a:r>
            <a:r>
              <a:rPr lang="en-US" altLang="ko-KR" sz="1200" dirty="0"/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/>
              <a:t>Numpy</a:t>
            </a:r>
            <a:r>
              <a:rPr lang="en-US" altLang="ko-KR" sz="1200" dirty="0"/>
              <a:t>, Pandas, Matplotlib, </a:t>
            </a:r>
            <a:r>
              <a:rPr lang="ko-KR" altLang="en-US" sz="1200" dirty="0"/>
              <a:t>약간의 통계적 추론</a:t>
            </a:r>
            <a:r>
              <a:rPr lang="en-US" altLang="ko-KR" sz="1200" dirty="0"/>
              <a:t>, </a:t>
            </a:r>
            <a:r>
              <a:rPr lang="ko-KR" altLang="en-US" sz="1200" dirty="0"/>
              <a:t>이상치 제거</a:t>
            </a:r>
            <a:r>
              <a:rPr lang="en-US" altLang="ko-KR" sz="1200" dirty="0"/>
              <a:t>, </a:t>
            </a:r>
            <a:r>
              <a:rPr lang="ko-KR" altLang="en-US" sz="1200" dirty="0"/>
              <a:t>정규화</a:t>
            </a:r>
            <a:r>
              <a:rPr lang="en-US" altLang="ko-KR" sz="1200" dirty="0"/>
              <a:t>, </a:t>
            </a:r>
            <a:r>
              <a:rPr lang="ko-KR" altLang="en-US" sz="1200" dirty="0"/>
              <a:t>표준화</a:t>
            </a:r>
            <a:r>
              <a:rPr lang="en-US" altLang="ko-KR" sz="1200" dirty="0"/>
              <a:t>, </a:t>
            </a:r>
            <a:r>
              <a:rPr lang="ko-KR" altLang="en-US" sz="1200" dirty="0"/>
              <a:t>선형 회귀</a:t>
            </a:r>
            <a:r>
              <a:rPr lang="en-US" altLang="ko-KR" sz="1200" dirty="0"/>
              <a:t>, </a:t>
            </a:r>
            <a:r>
              <a:rPr lang="ko-KR" altLang="en-US" sz="1200" dirty="0"/>
              <a:t>로지스틱 회귀</a:t>
            </a:r>
            <a:r>
              <a:rPr lang="en-US" altLang="ko-KR" sz="1200" dirty="0"/>
              <a:t>, </a:t>
            </a:r>
            <a:r>
              <a:rPr lang="ko-KR" altLang="en-US" sz="1200" dirty="0"/>
              <a:t>다중 분류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Pytorch</a:t>
            </a:r>
            <a:r>
              <a:rPr lang="en-US" altLang="ko-KR" sz="1200" dirty="0"/>
              <a:t>, </a:t>
            </a:r>
            <a:r>
              <a:rPr lang="ko-KR" altLang="en-US" sz="1200" dirty="0"/>
              <a:t>목적함수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경사하강법</a:t>
            </a:r>
            <a:r>
              <a:rPr lang="en-US" altLang="ko-KR" sz="1200" dirty="0"/>
              <a:t>, </a:t>
            </a:r>
            <a:r>
              <a:rPr lang="ko-KR" altLang="en-US" sz="1200" dirty="0"/>
              <a:t>활성화 함수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딥러닝</a:t>
            </a:r>
            <a:r>
              <a:rPr lang="en-US" altLang="ko-KR" sz="1200" dirty="0"/>
              <a:t>:</a:t>
            </a:r>
            <a:endParaRPr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DNN, CNN, RNN, AE, VAE, GAN, Attention, Transformer, Score based </a:t>
            </a:r>
            <a:r>
              <a:rPr lang="ko-KR" altLang="en-US" sz="1200" dirty="0"/>
              <a:t>생성 모델</a:t>
            </a:r>
            <a:r>
              <a:rPr lang="en-US" altLang="ko-KR" sz="1200" dirty="0"/>
              <a:t>, Diffusion, self supervised learning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743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589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</a:t>
            </a:r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딥러닝에</a:t>
            </a:r>
            <a:r>
              <a:rPr lang="ko-KR" altLang="en-US" dirty="0"/>
              <a:t> 자주 사용되는 개념들에 대해서 간단하게 정리해보겠습니다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55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Font typeface="+mj-lt"/>
              <a:buNone/>
            </a:pPr>
            <a:r>
              <a:rPr lang="ko-KR" altLang="en-US" sz="1200" b="1" dirty="0"/>
              <a:t>특징 </a:t>
            </a:r>
            <a:r>
              <a:rPr lang="en-US" altLang="ko-KR" sz="1200" b="1" dirty="0"/>
              <a:t>(Feature)</a:t>
            </a:r>
            <a:r>
              <a:rPr lang="en-US" altLang="ko-KR" sz="1200" dirty="0"/>
              <a:t>: </a:t>
            </a:r>
            <a:r>
              <a:rPr lang="ko-KR" altLang="en-US" sz="1200" dirty="0"/>
              <a:t>데이터의 입력 변수로</a:t>
            </a:r>
            <a:r>
              <a:rPr lang="en-US" altLang="ko-KR" sz="1200" dirty="0"/>
              <a:t>, </a:t>
            </a:r>
            <a:r>
              <a:rPr lang="ko-KR" altLang="en-US" sz="1200" dirty="0"/>
              <a:t>모델이 패턴을 학습하는 데 사용됩니다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buFont typeface="+mj-lt"/>
              <a:buNone/>
            </a:pPr>
            <a:r>
              <a:rPr lang="ko-KR" altLang="en-US" sz="1200" b="1" dirty="0"/>
              <a:t>손실함수 </a:t>
            </a:r>
            <a:r>
              <a:rPr lang="en-US" altLang="ko-KR" sz="1200" b="1" dirty="0"/>
              <a:t>(Loss Function)</a:t>
            </a:r>
            <a:r>
              <a:rPr lang="en-US" altLang="ko-KR" sz="1200" dirty="0"/>
              <a:t>: MSE, Cross Entropy</a:t>
            </a:r>
            <a:r>
              <a:rPr lang="ko-KR" altLang="en-US" sz="1200" dirty="0"/>
              <a:t>와 같은 손실함수들은 모델의 예측 성능을 측정합니다</a:t>
            </a:r>
            <a:r>
              <a:rPr lang="en-US" altLang="ko-KR" sz="1200" dirty="0"/>
              <a:t>. </a:t>
            </a:r>
            <a:r>
              <a:rPr lang="ko-KR" altLang="en-US" dirty="0"/>
              <a:t>실제 값과 예측 값의 차이 </a:t>
            </a:r>
            <a:r>
              <a:rPr lang="en-US" altLang="ko-KR" dirty="0"/>
              <a:t>-&gt; </a:t>
            </a:r>
            <a:r>
              <a:rPr lang="ko-KR" altLang="en-US" dirty="0"/>
              <a:t>모델의 </a:t>
            </a:r>
            <a:r>
              <a:rPr lang="en-US" altLang="ko-KR" dirty="0"/>
              <a:t>‘</a:t>
            </a:r>
            <a:r>
              <a:rPr lang="ko-KR" altLang="en-US" dirty="0"/>
              <a:t>나쁨</a:t>
            </a:r>
            <a:r>
              <a:rPr lang="en-US" altLang="ko-KR" dirty="0"/>
              <a:t>’ </a:t>
            </a:r>
            <a:r>
              <a:rPr lang="ko-KR" altLang="en-US" dirty="0"/>
              <a:t>정도를 측정</a:t>
            </a:r>
            <a:endParaRPr lang="en-US" altLang="ko-KR" sz="1200" dirty="0"/>
          </a:p>
          <a:p>
            <a:pPr marL="0" indent="0">
              <a:lnSpc>
                <a:spcPct val="120000"/>
              </a:lnSpc>
              <a:buFont typeface="+mj-lt"/>
              <a:buNone/>
            </a:pPr>
            <a:r>
              <a:rPr lang="ko-KR" altLang="en-US" sz="1200" b="1" dirty="0" err="1"/>
              <a:t>경사하강법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(Gradient Descent)</a:t>
            </a:r>
            <a:r>
              <a:rPr lang="en-US" altLang="ko-KR" sz="1200" dirty="0"/>
              <a:t>: </a:t>
            </a:r>
            <a:r>
              <a:rPr lang="ko-KR" altLang="en-US" sz="1200" dirty="0"/>
              <a:t>모델의 손실을 최소화하기 위해 파라미터를 업데이트하는 방법입니다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미분을 사용하여 기울기가 </a:t>
            </a:r>
            <a:r>
              <a:rPr lang="en-US" altLang="ko-KR" sz="1200" dirty="0"/>
              <a:t>0</a:t>
            </a:r>
            <a:r>
              <a:rPr lang="ko-KR" altLang="en-US" sz="1200" dirty="0"/>
              <a:t>인 지점으로 향합니다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buFont typeface="+mj-lt"/>
              <a:buNone/>
            </a:pPr>
            <a:r>
              <a:rPr lang="ko-KR" altLang="en-US" sz="1200" b="1" dirty="0" err="1"/>
              <a:t>학습률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(Learning Rate)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경사하강법에서</a:t>
            </a:r>
            <a:r>
              <a:rPr lang="ko-KR" altLang="en-US" sz="1200" dirty="0"/>
              <a:t> 파라미터를 얼마나 크게 업데이트할지 결정합니다</a:t>
            </a:r>
            <a:r>
              <a:rPr lang="en-US" altLang="ko-KR" sz="1200" dirty="0"/>
              <a:t>.</a:t>
            </a:r>
          </a:p>
          <a:p>
            <a:pPr marL="0" indent="0">
              <a:buFont typeface="+mj-lt"/>
              <a:buNone/>
            </a:pPr>
            <a:endParaRPr lang="en-US" altLang="ko-KR" dirty="0"/>
          </a:p>
          <a:p>
            <a:pPr marL="0" indent="0">
              <a:buFont typeface="+mj-lt"/>
              <a:buNone/>
            </a:pPr>
            <a:r>
              <a:rPr lang="ko-KR" altLang="en-US" dirty="0"/>
              <a:t>학습이란 손실함수를 최소화 하는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찾는 것</a:t>
            </a:r>
            <a:r>
              <a:rPr lang="en-US" altLang="ko-KR" dirty="0"/>
              <a:t>(</a:t>
            </a:r>
            <a:r>
              <a:rPr lang="ko-KR" altLang="en-US" dirty="0"/>
              <a:t>최적화 문제이다</a:t>
            </a:r>
            <a:r>
              <a:rPr lang="en-US" altLang="ko-KR" dirty="0"/>
              <a:t>.) → </a:t>
            </a:r>
            <a:r>
              <a:rPr lang="ko-KR" altLang="en-US" dirty="0"/>
              <a:t>방법으로 경사 </a:t>
            </a:r>
            <a:r>
              <a:rPr lang="ko-KR" altLang="en-US" dirty="0" err="1"/>
              <a:t>하강법</a:t>
            </a:r>
            <a:r>
              <a:rPr lang="ko-KR" altLang="en-US" dirty="0"/>
              <a:t>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92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ko-KR" b="1" dirty="0"/>
              <a:t>학습 세트 </a:t>
            </a:r>
            <a:r>
              <a:rPr lang="en-US" altLang="ko-KR" b="1" dirty="0"/>
              <a:t>(Training Set)</a:t>
            </a:r>
            <a:r>
              <a:rPr lang="en-US" altLang="ko-KR" dirty="0"/>
              <a:t>: </a:t>
            </a:r>
            <a:r>
              <a:rPr lang="ko-KR" altLang="ko-KR" dirty="0"/>
              <a:t>모델을 학습시키기 위해 사용되는 데이터의 집합입니다</a:t>
            </a:r>
            <a:r>
              <a:rPr lang="en-US" altLang="ko-KR" dirty="0"/>
              <a:t>.</a:t>
            </a:r>
          </a:p>
          <a:p>
            <a:pPr lvl="0"/>
            <a:r>
              <a:rPr lang="ko-KR" altLang="ko-KR" b="1" dirty="0"/>
              <a:t>검증 세트 </a:t>
            </a:r>
            <a:r>
              <a:rPr lang="en-US" altLang="ko-KR" b="1" dirty="0"/>
              <a:t>(Validation Set)</a:t>
            </a:r>
            <a:r>
              <a:rPr lang="en-US" altLang="ko-KR" dirty="0"/>
              <a:t>: </a:t>
            </a:r>
            <a:r>
              <a:rPr lang="ko-KR" altLang="ko-KR" dirty="0"/>
              <a:t>모델을 학습하는 동안 성능을 평가하고 </a:t>
            </a:r>
            <a:r>
              <a:rPr lang="ko-KR" altLang="ko-KR" dirty="0" err="1"/>
              <a:t>하이퍼파라미터를</a:t>
            </a:r>
            <a:r>
              <a:rPr lang="ko-KR" altLang="ko-KR" dirty="0"/>
              <a:t> 조정하는 데 사용됩니다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b="1" dirty="0"/>
              <a:t>테스트 세트 </a:t>
            </a:r>
            <a:r>
              <a:rPr lang="en-US" altLang="ko-KR" b="1" dirty="0"/>
              <a:t>(Test Set)</a:t>
            </a:r>
            <a:r>
              <a:rPr lang="en-US" altLang="ko-KR" dirty="0"/>
              <a:t>: </a:t>
            </a:r>
            <a:r>
              <a:rPr lang="ko-KR" altLang="ko-KR" dirty="0"/>
              <a:t>학습된 모델을 평가하기 위해 사용되는 별도의 데이터 집합입니다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7619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120000"/>
              </a:lnSpc>
              <a:buFont typeface="+mj-lt"/>
              <a:buNone/>
            </a:pPr>
            <a:r>
              <a:rPr lang="ko-KR" altLang="en-US" sz="1200" b="1" dirty="0" err="1"/>
              <a:t>과적합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(Overfitting)</a:t>
            </a:r>
            <a:r>
              <a:rPr lang="en-US" altLang="ko-KR" sz="1200" dirty="0"/>
              <a:t>: </a:t>
            </a:r>
            <a:r>
              <a:rPr lang="ko-KR" altLang="en-US" sz="1200" dirty="0"/>
              <a:t>모델이 학습 데이터에만 지나치게 최적화되어 새로운 데이터에 잘 일반화하지 못하는 현상입니다</a:t>
            </a:r>
            <a:r>
              <a:rPr lang="en-US" altLang="ko-KR" sz="1200" dirty="0"/>
              <a:t>.</a:t>
            </a:r>
          </a:p>
          <a:p>
            <a:pPr marL="0" indent="0" algn="l">
              <a:lnSpc>
                <a:spcPct val="120000"/>
              </a:lnSpc>
              <a:buFont typeface="+mj-lt"/>
              <a:buNone/>
            </a:pPr>
            <a:r>
              <a:rPr lang="ko-KR" altLang="en-US" sz="1200" b="1" dirty="0"/>
              <a:t>과소적합 </a:t>
            </a:r>
            <a:r>
              <a:rPr lang="en-US" altLang="ko-KR" sz="1200" b="1" dirty="0"/>
              <a:t>(Underfitting)</a:t>
            </a:r>
            <a:r>
              <a:rPr lang="en-US" altLang="ko-KR" sz="1200" dirty="0"/>
              <a:t>: </a:t>
            </a:r>
            <a:r>
              <a:rPr lang="ko-KR" altLang="en-US" sz="1200" dirty="0"/>
              <a:t>모델이 학습 데이터에서도 충분히 좋은 성능을 내지 못하는 경우입니다</a:t>
            </a:r>
            <a:r>
              <a:rPr lang="en-US" altLang="ko-KR" sz="1200" dirty="0"/>
              <a:t>.</a:t>
            </a:r>
          </a:p>
          <a:p>
            <a:pPr marL="0" indent="0" algn="l">
              <a:lnSpc>
                <a:spcPct val="120000"/>
              </a:lnSpc>
              <a:buFont typeface="+mj-lt"/>
              <a:buNone/>
            </a:pPr>
            <a:r>
              <a:rPr lang="ko-KR" altLang="en-US" sz="1200" b="1" dirty="0"/>
              <a:t>평가 </a:t>
            </a:r>
            <a:r>
              <a:rPr lang="en-US" altLang="ko-KR" sz="1200" b="1" dirty="0"/>
              <a:t>(Evaluation)</a:t>
            </a:r>
            <a:r>
              <a:rPr lang="en-US" altLang="ko-KR" sz="1200" dirty="0"/>
              <a:t>: </a:t>
            </a:r>
            <a:r>
              <a:rPr lang="ko-KR" altLang="en-US" sz="1200" dirty="0"/>
              <a:t>테스트 세트를 사용하여 모델의 성능을 측정하는 과정입니다</a:t>
            </a:r>
            <a:r>
              <a:rPr lang="en-US" altLang="ko-KR" sz="1200" dirty="0"/>
              <a:t>.</a:t>
            </a:r>
          </a:p>
          <a:p>
            <a:pPr marL="0" indent="0" algn="l">
              <a:buFont typeface="+mj-lt"/>
              <a:buNone/>
            </a:pPr>
            <a:r>
              <a:rPr lang="ko-KR" altLang="en-US" dirty="0"/>
              <a:t> </a:t>
            </a:r>
            <a:r>
              <a:rPr lang="en-US" altLang="ko-KR" dirty="0"/>
              <a:t>F1-score, Accuracy, Recall </a:t>
            </a:r>
            <a:r>
              <a:rPr lang="ko-KR" altLang="en-US" dirty="0"/>
              <a:t>등 여러 평가지표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404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70000"/>
              </a:lnSpc>
              <a:buFont typeface="+mj-lt"/>
              <a:buNone/>
            </a:pPr>
            <a:r>
              <a:rPr lang="ko-KR" altLang="en-US" sz="1200" b="1" dirty="0"/>
              <a:t>교차검증 </a:t>
            </a:r>
            <a:r>
              <a:rPr lang="en-US" altLang="ko-KR" sz="1200" b="1" dirty="0"/>
              <a:t>(Cross-validation)</a:t>
            </a:r>
            <a:r>
              <a:rPr lang="en-US" altLang="ko-KR" sz="1200" dirty="0"/>
              <a:t>: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test set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에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inherit"/>
              </a:rPr>
              <a:t>과적합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(overfitting)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되어 다른 실제 데이터를 사용하면 성능이 나쁨</a:t>
            </a:r>
            <a:endParaRPr lang="en-US" altLang="ko-KR" b="0" i="0" dirty="0">
              <a:solidFill>
                <a:srgbClr val="000000"/>
              </a:solidFill>
              <a:effectLst/>
              <a:latin typeface="HelveticaNeue"/>
            </a:endParaRPr>
          </a:p>
          <a:p>
            <a:pPr marL="0" indent="0">
              <a:lnSpc>
                <a:spcPct val="170000"/>
              </a:lnSpc>
              <a:buFont typeface="+mj-lt"/>
              <a:buNone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HelveticaNeue"/>
              </a:rPr>
              <a:t> 그래서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HelveticaNeue"/>
              </a:rPr>
              <a:t>test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HelveticaNeue"/>
              </a:rPr>
              <a:t>셋을 바꿔가면서 성능을 테스트해 </a:t>
            </a:r>
            <a:r>
              <a:rPr lang="ko-KR" altLang="en-US" sz="1200" dirty="0"/>
              <a:t>일반화 성능을 향상시키는 방법이다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70000"/>
              </a:lnSpc>
              <a:buFont typeface="+mj-lt"/>
              <a:buNone/>
            </a:pPr>
            <a:endParaRPr lang="en-US" altLang="ko-KR" sz="1200" dirty="0"/>
          </a:p>
          <a:p>
            <a:pPr>
              <a:lnSpc>
                <a:spcPct val="170000"/>
              </a:lnSpc>
              <a:buFont typeface="+mj-lt"/>
              <a:buNone/>
            </a:pPr>
            <a:r>
              <a:rPr lang="ko-KR" altLang="en-US" sz="1200" b="1" dirty="0"/>
              <a:t>규제 </a:t>
            </a:r>
            <a:r>
              <a:rPr lang="en-US" altLang="ko-KR" sz="1200" b="1" dirty="0"/>
              <a:t>(Regularization)</a:t>
            </a:r>
            <a:r>
              <a:rPr lang="en-US" altLang="ko-KR" sz="1200" dirty="0"/>
              <a:t>: ‘</a:t>
            </a:r>
            <a:r>
              <a:rPr lang="ko-KR" altLang="en-US" sz="1200" b="1" dirty="0"/>
              <a:t>제한</a:t>
            </a:r>
            <a:r>
              <a:rPr lang="en-US" altLang="ko-KR" sz="1200" dirty="0"/>
              <a:t>’</a:t>
            </a:r>
            <a:r>
              <a:rPr lang="ko-KR" altLang="en-US" sz="1200" dirty="0"/>
              <a:t>을 통해 </a:t>
            </a:r>
            <a:r>
              <a:rPr lang="en-US" altLang="ko-KR" sz="1200" dirty="0"/>
              <a:t>‘</a:t>
            </a:r>
            <a:r>
              <a:rPr lang="ko-KR" altLang="en-US" sz="1200" b="1" dirty="0" err="1"/>
              <a:t>과적합</a:t>
            </a:r>
            <a:r>
              <a:rPr lang="en-US" altLang="ko-KR" sz="1200" dirty="0"/>
              <a:t>’ </a:t>
            </a:r>
            <a:r>
              <a:rPr lang="ko-KR" altLang="en-US" sz="1200" dirty="0"/>
              <a:t>방지 </a:t>
            </a:r>
            <a:r>
              <a:rPr lang="en-US" altLang="ko-KR" sz="1200" dirty="0"/>
              <a:t>=&gt; </a:t>
            </a:r>
            <a:r>
              <a:rPr lang="ko-KR" altLang="en-US" sz="1200" dirty="0"/>
              <a:t>모델의 복잡도를 제한하여 과적합을 방지하는 방법이다</a:t>
            </a:r>
            <a:r>
              <a:rPr lang="en-US" altLang="ko-KR" sz="1200" dirty="0"/>
              <a:t>.</a:t>
            </a:r>
          </a:p>
          <a:p>
            <a:pPr>
              <a:lnSpc>
                <a:spcPct val="170000"/>
              </a:lnSpc>
              <a:buFont typeface="+mj-lt"/>
              <a:buNone/>
            </a:pP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Ridge Regression, Lasso Regression, Early Stopping,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데이터 확대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Dropout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등이 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endParaRPr lang="en-US" altLang="ko-KR" sz="1200" b="0" dirty="0"/>
          </a:p>
          <a:p>
            <a:pPr>
              <a:lnSpc>
                <a:spcPct val="170000"/>
              </a:lnSpc>
              <a:buFont typeface="+mj-lt"/>
              <a:buNone/>
            </a:pPr>
            <a:r>
              <a:rPr lang="ko-KR" altLang="en-US" sz="1200" b="1" dirty="0"/>
              <a:t>앙상블 </a:t>
            </a:r>
            <a:r>
              <a:rPr lang="en-US" altLang="ko-KR" sz="1200" b="1" dirty="0"/>
              <a:t>(Ensemble)</a:t>
            </a:r>
            <a:r>
              <a:rPr lang="en-US" altLang="ko-KR" sz="1200" dirty="0"/>
              <a:t>: </a:t>
            </a:r>
            <a:r>
              <a:rPr lang="ko-KR" altLang="en-US" sz="1200" dirty="0"/>
              <a:t>여러 모델을 결합하여 보다 정확한 예측을 하기 위한 방법</a:t>
            </a:r>
            <a:endParaRPr lang="en-US" altLang="ko-KR" sz="1200" dirty="0"/>
          </a:p>
          <a:p>
            <a:pPr>
              <a:lnSpc>
                <a:spcPct val="170000"/>
              </a:lnSpc>
              <a:buFont typeface="+mj-lt"/>
              <a:buNone/>
            </a:pPr>
            <a:r>
              <a:rPr lang="ko-KR" altLang="en-US" sz="1200" b="1" dirty="0"/>
              <a:t>편향</a:t>
            </a:r>
            <a:r>
              <a:rPr lang="en-US" altLang="ko-KR" sz="1200" b="1" dirty="0"/>
              <a:t>-</a:t>
            </a:r>
            <a:r>
              <a:rPr lang="ko-KR" altLang="en-US" sz="1200" b="1" dirty="0"/>
              <a:t>분산 트레이드오프 </a:t>
            </a:r>
            <a:r>
              <a:rPr lang="en-US" altLang="ko-KR" sz="1200" b="1" dirty="0"/>
              <a:t>(Bias-Variance Tradeoff)</a:t>
            </a:r>
            <a:r>
              <a:rPr lang="en-US" altLang="ko-KR" sz="1200" dirty="0"/>
              <a:t>: </a:t>
            </a:r>
            <a:r>
              <a:rPr lang="ko-KR" altLang="en-US" sz="1200" dirty="0"/>
              <a:t>모델의 일반화 성능과 관련된 중요한 개념입니다</a:t>
            </a:r>
            <a:r>
              <a:rPr lang="en-US" altLang="ko-KR" sz="1200" dirty="0"/>
              <a:t>.</a:t>
            </a:r>
          </a:p>
          <a:p>
            <a:pPr marL="0" indent="0">
              <a:buFont typeface="+mj-lt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655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b="1" dirty="0" err="1"/>
              <a:t>퍼셉트론</a:t>
            </a:r>
            <a:r>
              <a:rPr lang="ko-KR" altLang="ko-KR" b="1" dirty="0"/>
              <a:t> </a:t>
            </a:r>
            <a:r>
              <a:rPr lang="en-US" altLang="ko-KR" b="1" dirty="0"/>
              <a:t>(Perceptron)</a:t>
            </a:r>
            <a:r>
              <a:rPr lang="en-US" altLang="ko-KR" dirty="0"/>
              <a:t>: </a:t>
            </a:r>
            <a:r>
              <a:rPr lang="ko-KR" altLang="ko-KR" dirty="0"/>
              <a:t>가장 간단한 형태의 신경망으로</a:t>
            </a:r>
            <a:r>
              <a:rPr lang="en-US" altLang="ko-KR" dirty="0"/>
              <a:t>, </a:t>
            </a:r>
            <a:r>
              <a:rPr lang="ko-KR" altLang="ko-KR" dirty="0"/>
              <a:t>선형 분류기의 일종입니다</a:t>
            </a:r>
            <a:r>
              <a:rPr lang="en-US" altLang="ko-KR" dirty="0"/>
              <a:t>.</a:t>
            </a:r>
            <a:endParaRPr lang="ko-KR" altLang="ko-KR" dirty="0"/>
          </a:p>
          <a:p>
            <a:pPr lvl="0" latinLnBrk="1"/>
            <a:r>
              <a:rPr lang="ko-KR" altLang="ko-KR" b="1" dirty="0"/>
              <a:t>다층 </a:t>
            </a:r>
            <a:r>
              <a:rPr lang="ko-KR" altLang="ko-KR" b="1" dirty="0" err="1"/>
              <a:t>퍼셉트론</a:t>
            </a:r>
            <a:r>
              <a:rPr lang="ko-KR" altLang="ko-KR" b="1" dirty="0"/>
              <a:t> </a:t>
            </a:r>
            <a:r>
              <a:rPr lang="en-US" altLang="ko-KR" b="1" dirty="0"/>
              <a:t>(Multilayer Perceptron, MLP)</a:t>
            </a:r>
            <a:r>
              <a:rPr lang="en-US" altLang="ko-KR" dirty="0"/>
              <a:t>: </a:t>
            </a:r>
            <a:r>
              <a:rPr lang="ko-KR" altLang="ko-KR" dirty="0"/>
              <a:t>여러 층으로 구성된 </a:t>
            </a:r>
            <a:r>
              <a:rPr lang="ko-KR" altLang="ko-KR" dirty="0" err="1"/>
              <a:t>퍼셉트론으로</a:t>
            </a:r>
            <a:r>
              <a:rPr lang="en-US" altLang="ko-KR" dirty="0"/>
              <a:t>, </a:t>
            </a:r>
            <a:r>
              <a:rPr lang="ko-KR" altLang="ko-KR" dirty="0"/>
              <a:t>복잡한 패턴을 학습할 수 있습니다</a:t>
            </a:r>
            <a:r>
              <a:rPr lang="en-US" altLang="ko-KR" dirty="0"/>
              <a:t>.</a:t>
            </a:r>
            <a:endParaRPr lang="ko-KR" altLang="ko-KR" dirty="0"/>
          </a:p>
          <a:p>
            <a:pPr lvl="0" latinLnBrk="1"/>
            <a:r>
              <a:rPr lang="en-US" altLang="ko-KR" b="1" dirty="0"/>
              <a:t>DNN (Deep Neural Network)</a:t>
            </a:r>
            <a:r>
              <a:rPr lang="en-US" altLang="ko-KR" dirty="0"/>
              <a:t>: </a:t>
            </a:r>
            <a:r>
              <a:rPr lang="ko-KR" altLang="ko-KR" dirty="0"/>
              <a:t>깊은 구조를 가진 신경망으로</a:t>
            </a:r>
            <a:r>
              <a:rPr lang="en-US" altLang="ko-KR" dirty="0"/>
              <a:t>, </a:t>
            </a:r>
            <a:r>
              <a:rPr lang="ko-KR" altLang="ko-KR" dirty="0"/>
              <a:t>복잡한 문제를 해결하는 데 사용됩니다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697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정말정말</a:t>
            </a:r>
            <a:r>
              <a:rPr lang="ko-KR" altLang="en-US" dirty="0"/>
              <a:t> 쉽게 비유하자면 인공지능은 함수다</a:t>
            </a:r>
            <a:r>
              <a:rPr lang="en-US" altLang="ko-KR" dirty="0"/>
              <a:t>. X</a:t>
            </a:r>
            <a:r>
              <a:rPr lang="ko-KR" altLang="en-US" dirty="0"/>
              <a:t>가 들어가면 </a:t>
            </a:r>
            <a:r>
              <a:rPr lang="en-US" altLang="ko-KR" dirty="0"/>
              <a:t>y</a:t>
            </a:r>
            <a:r>
              <a:rPr lang="ko-KR" altLang="en-US" dirty="0"/>
              <a:t>가 나오는 함수다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우리는 </a:t>
            </a:r>
            <a:r>
              <a:rPr lang="en-US" altLang="ko-KR" dirty="0"/>
              <a:t>f</a:t>
            </a:r>
            <a:r>
              <a:rPr lang="ko-KR" altLang="en-US" dirty="0"/>
              <a:t>를 잘 설계하는 게 일이다</a:t>
            </a:r>
            <a:r>
              <a:rPr lang="en-US" altLang="ko-KR" dirty="0"/>
              <a:t>.</a:t>
            </a:r>
            <a:endParaRPr lang="ko-KR" altLang="en-US" dirty="0"/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930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b="1" dirty="0"/>
              <a:t>활성화 함수 </a:t>
            </a:r>
            <a:r>
              <a:rPr lang="en-US" altLang="ko-KR" b="1" dirty="0"/>
              <a:t>(Activation Function)</a:t>
            </a:r>
            <a:r>
              <a:rPr lang="en-US" altLang="ko-KR" dirty="0"/>
              <a:t>: </a:t>
            </a:r>
            <a:r>
              <a:rPr lang="ko-KR" altLang="ko-KR" dirty="0" err="1"/>
              <a:t>시그모이드</a:t>
            </a:r>
            <a:r>
              <a:rPr lang="en-US" altLang="ko-KR" dirty="0"/>
              <a:t>, </a:t>
            </a:r>
            <a:r>
              <a:rPr lang="ko-KR" altLang="ko-KR" dirty="0" err="1"/>
              <a:t>렐루</a:t>
            </a:r>
            <a:r>
              <a:rPr lang="en-US" altLang="ko-KR" dirty="0"/>
              <a:t>, </a:t>
            </a:r>
            <a:r>
              <a:rPr lang="ko-KR" altLang="ko-KR" dirty="0" err="1"/>
              <a:t>소프트맥스와</a:t>
            </a:r>
            <a:r>
              <a:rPr lang="ko-KR" altLang="ko-KR" dirty="0"/>
              <a:t> 같은 함수들은 모델의 </a:t>
            </a:r>
            <a:r>
              <a:rPr lang="ko-KR" altLang="ko-KR" b="1" dirty="0"/>
              <a:t>비선형성</a:t>
            </a:r>
            <a:r>
              <a:rPr lang="ko-KR" altLang="ko-KR" dirty="0"/>
              <a:t>을 도입합니다</a:t>
            </a:r>
            <a:r>
              <a:rPr lang="en-US" altLang="ko-KR" dirty="0"/>
              <a:t>.</a:t>
            </a:r>
          </a:p>
          <a:p>
            <a:pPr lvl="0" latinLnBrk="1"/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 인간의 뉴런도 역치 이상의 자극이 왔을 때만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전위가 바뀐다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이와 유사하게 활성화 함수도 </a:t>
            </a:r>
            <a:r>
              <a:rPr lang="ko-KR" altLang="en-US" b="0" i="0" dirty="0" err="1">
                <a:solidFill>
                  <a:srgbClr val="0F0F0F"/>
                </a:solidFill>
                <a:effectLst/>
                <a:latin typeface="Söhne"/>
              </a:rPr>
              <a:t>임계값을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 지나면 값이 변하도록 설계되었다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pPr lvl="0" latinLnBrk="1"/>
            <a:r>
              <a:rPr lang="ko-KR" altLang="ko-KR" b="1" dirty="0" err="1"/>
              <a:t>역전파</a:t>
            </a:r>
            <a:r>
              <a:rPr lang="ko-KR" altLang="ko-KR" b="1" dirty="0"/>
              <a:t> 알고리즘 </a:t>
            </a:r>
            <a:r>
              <a:rPr lang="en-US" altLang="ko-KR" b="1" dirty="0"/>
              <a:t>(Backpropagation Algorithm)</a:t>
            </a:r>
            <a:r>
              <a:rPr lang="en-US" altLang="ko-KR" dirty="0"/>
              <a:t>: </a:t>
            </a:r>
            <a:r>
              <a:rPr lang="ko-KR" altLang="ko-KR" dirty="0"/>
              <a:t>신경망에서 손실 함수의 </a:t>
            </a:r>
            <a:r>
              <a:rPr lang="ko-KR" altLang="ko-KR" dirty="0" err="1"/>
              <a:t>그래디언트를</a:t>
            </a:r>
            <a:r>
              <a:rPr lang="ko-KR" altLang="ko-KR" dirty="0"/>
              <a:t> 계산하고 이를 통해 가중치를 조정합니다</a:t>
            </a:r>
            <a:r>
              <a:rPr lang="en-US" altLang="ko-KR" dirty="0"/>
              <a:t>.</a:t>
            </a:r>
          </a:p>
          <a:p>
            <a:pPr lvl="0" latinLnBrk="1"/>
            <a:r>
              <a:rPr lang="ko-KR" altLang="en-US" dirty="0"/>
              <a:t> 다층 </a:t>
            </a:r>
            <a:r>
              <a:rPr lang="ko-KR" altLang="en-US" dirty="0" err="1"/>
              <a:t>퍼셉트론에서</a:t>
            </a:r>
            <a:r>
              <a:rPr lang="ko-KR" altLang="en-US" dirty="0"/>
              <a:t> 각각의 </a:t>
            </a:r>
            <a:r>
              <a:rPr lang="en-US" altLang="ko-KR" dirty="0"/>
              <a:t>weight</a:t>
            </a:r>
            <a:r>
              <a:rPr lang="ko-KR" altLang="en-US" dirty="0"/>
              <a:t>들이 </a:t>
            </a:r>
            <a:r>
              <a:rPr lang="en-US" altLang="ko-KR" dirty="0"/>
              <a:t>loss</a:t>
            </a:r>
            <a:r>
              <a:rPr lang="ko-KR" altLang="en-US" dirty="0"/>
              <a:t>에 얼마나 영향을 미쳤는지 계산한다</a:t>
            </a:r>
            <a:r>
              <a:rPr lang="en-US" altLang="ko-KR" dirty="0"/>
              <a:t>.  </a:t>
            </a:r>
            <a:r>
              <a:rPr lang="ko-KR" altLang="en-US" dirty="0"/>
              <a:t>그리고 출력층과 가까운 가중치부터 기울기 계산을 하기 때문에</a:t>
            </a:r>
            <a:r>
              <a:rPr lang="en-US" altLang="ko-KR" dirty="0"/>
              <a:t>, ‘</a:t>
            </a:r>
            <a:r>
              <a:rPr lang="ko-KR" altLang="en-US" dirty="0" err="1"/>
              <a:t>역전파</a:t>
            </a:r>
            <a:r>
              <a:rPr lang="en-US" altLang="ko-KR" dirty="0"/>
              <a:t>’</a:t>
            </a:r>
            <a:r>
              <a:rPr lang="ko-KR" altLang="en-US" dirty="0"/>
              <a:t>라고 부릅니다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전파되는 값은 </a:t>
            </a:r>
            <a:r>
              <a:rPr lang="en-US" altLang="ko-KR" dirty="0"/>
              <a:t>loss</a:t>
            </a:r>
            <a:r>
              <a:rPr lang="ko-KR" altLang="en-US" dirty="0"/>
              <a:t>의 기울기이다</a:t>
            </a:r>
            <a:r>
              <a:rPr lang="en-US" altLang="ko-KR" dirty="0"/>
              <a:t>.</a:t>
            </a:r>
            <a:endParaRPr lang="ko-KR" altLang="ko-KR" dirty="0"/>
          </a:p>
          <a:p>
            <a:pPr lvl="0" latinLnBrk="1"/>
            <a:r>
              <a:rPr lang="ko-KR" altLang="ko-KR" b="1" dirty="0"/>
              <a:t>차원의 저주 </a:t>
            </a:r>
            <a:r>
              <a:rPr lang="en-US" altLang="ko-KR" b="1" dirty="0"/>
              <a:t>(Curse of Dimensionality)</a:t>
            </a:r>
            <a:r>
              <a:rPr lang="en-US" altLang="ko-KR" dirty="0"/>
              <a:t>: </a:t>
            </a:r>
            <a:r>
              <a:rPr lang="ko-KR" altLang="en-US" dirty="0"/>
              <a:t>차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원이 증가하면서 학습데이터 수가 차원 수보다 적어져서 성능이 저하되는 현상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-&gt;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차원 축소 기법을 사용해서 차원을 줄여서 학습함</a:t>
            </a: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lvl="0"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61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0" i="0" dirty="0">
                <a:solidFill>
                  <a:srgbClr val="212529"/>
                </a:solidFill>
                <a:effectLst/>
                <a:latin typeface="-apple-system"/>
              </a:rPr>
              <a:t>사람의 경우에는 피아노를 칠 줄 아는 사람이 못 치는 사람보다 바이올린을 더 빨리 배우고</a:t>
            </a:r>
            <a:r>
              <a:rPr lang="en-US" altLang="ko-KR" sz="2800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sz="2800" b="0" i="0" dirty="0" err="1">
                <a:solidFill>
                  <a:srgbClr val="212529"/>
                </a:solidFill>
                <a:effectLst/>
                <a:latin typeface="-apple-system"/>
              </a:rPr>
              <a:t>파이썬을</a:t>
            </a:r>
            <a:r>
              <a:rPr lang="ko-KR" altLang="en-US" sz="2800" b="0" i="0" dirty="0">
                <a:solidFill>
                  <a:srgbClr val="212529"/>
                </a:solidFill>
                <a:effectLst/>
                <a:latin typeface="-apple-system"/>
              </a:rPr>
              <a:t> 알고있을 경우</a:t>
            </a:r>
            <a:r>
              <a:rPr lang="en-US" altLang="ko-KR" sz="2800" b="0" i="0" dirty="0">
                <a:solidFill>
                  <a:srgbClr val="212529"/>
                </a:solidFill>
                <a:effectLst/>
                <a:latin typeface="-apple-system"/>
              </a:rPr>
              <a:t>, C</a:t>
            </a:r>
            <a:r>
              <a:rPr lang="ko-KR" altLang="en-US" sz="2800" b="0" i="0" dirty="0">
                <a:solidFill>
                  <a:srgbClr val="212529"/>
                </a:solidFill>
                <a:effectLst/>
                <a:latin typeface="-apple-system"/>
              </a:rPr>
              <a:t>언어를 훨씬 더 쉽게 배울 수 있다</a:t>
            </a:r>
            <a:r>
              <a:rPr lang="en-US" altLang="ko-KR" sz="28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br>
              <a:rPr lang="ko-KR" altLang="en-US" sz="2800" dirty="0"/>
            </a:br>
            <a:r>
              <a:rPr lang="ko-KR" altLang="en-US" sz="2800" b="0" i="0" dirty="0">
                <a:solidFill>
                  <a:srgbClr val="212529"/>
                </a:solidFill>
                <a:effectLst/>
                <a:latin typeface="-apple-system"/>
              </a:rPr>
              <a:t>그렇다면</a:t>
            </a:r>
            <a:r>
              <a:rPr lang="en-US" altLang="ko-KR" sz="2800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sz="2800" b="0" i="0" dirty="0">
                <a:solidFill>
                  <a:srgbClr val="212529"/>
                </a:solidFill>
                <a:effectLst/>
                <a:latin typeface="-apple-system"/>
              </a:rPr>
              <a:t>인공지능도 이와 비슷하게 학습을 진행할 수 있지 않을까</a:t>
            </a:r>
            <a:r>
              <a:rPr lang="en-US" altLang="ko-KR" sz="2800" b="0" i="0" dirty="0">
                <a:solidFill>
                  <a:srgbClr val="212529"/>
                </a:solidFill>
                <a:effectLst/>
                <a:latin typeface="-apple-system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0" i="0" dirty="0">
                <a:solidFill>
                  <a:srgbClr val="212529"/>
                </a:solidFill>
                <a:effectLst/>
                <a:latin typeface="-apple-system"/>
              </a:rPr>
              <a:t>개와 고양이 이미지를 분류하는 인공지능을 활용하여 호랑이와 표범을 분류하는 인공지능을 만들 수 있을까</a:t>
            </a:r>
            <a:r>
              <a:rPr lang="en-US" altLang="ko-KR" sz="2800" b="0" i="0" dirty="0">
                <a:solidFill>
                  <a:srgbClr val="212529"/>
                </a:solidFill>
                <a:effectLst/>
                <a:latin typeface="-apple-system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dirty="0"/>
              <a:t>다방면 집 설계도가 있다면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원하는 집을 더 쉽게 지을 수 있겠죠</a:t>
            </a:r>
            <a:r>
              <a:rPr lang="en-US" altLang="ko-KR" sz="1800" b="1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dirty="0"/>
              <a:t>이 과정을 전이 학습이라고 할 수 있고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다방면 집 설계도를 만드는 것을 사전학습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원하는 집을 짓는 것을 </a:t>
            </a:r>
            <a:r>
              <a:rPr lang="ko-KR" altLang="en-US" sz="1800" b="1" dirty="0" err="1"/>
              <a:t>파인튜닝이라고</a:t>
            </a:r>
            <a:r>
              <a:rPr lang="ko-KR" altLang="en-US" sz="1800" b="1" dirty="0"/>
              <a:t> 생각할 수 있습니다</a:t>
            </a:r>
            <a:r>
              <a:rPr lang="en-US" altLang="ko-KR" sz="1800" b="1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dirty="0"/>
              <a:t>전이학습</a:t>
            </a:r>
            <a:r>
              <a:rPr lang="en-US" altLang="ko-KR" sz="1800" dirty="0"/>
              <a:t>: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이미 학습된 모델을 다른 딥러닝 모델의 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-apple-system"/>
              </a:rPr>
              <a:t>입력값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 또는 부분으로 재사용하는 기법을 일컫는다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solidFill>
                  <a:srgbClr val="212529"/>
                </a:solidFill>
                <a:effectLst/>
                <a:latin typeface="-apple-system"/>
              </a:rPr>
              <a:t>사전학습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범용적인 대규모 데이터 세트에 대한 모델 학습을 진행하여 파라미터가 정해져 있는 것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weight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bias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모두 학습이 되어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 err="1">
                <a:solidFill>
                  <a:srgbClr val="212529"/>
                </a:solidFill>
                <a:effectLst/>
                <a:latin typeface="-apple-system"/>
              </a:rPr>
              <a:t>파인튜닝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-apple-system"/>
              </a:rPr>
              <a:t>: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사전 학습 모델을 구체적으로 풀고자 하는 문제에 맞게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weight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bias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미세 조정하는 것</a:t>
            </a:r>
            <a:endParaRPr lang="en-US" altLang="ko-KR" sz="18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547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개념들은 저도 아직 다 알지 못합니다</a:t>
            </a:r>
            <a:r>
              <a:rPr lang="en-US" altLang="ko-KR" dirty="0"/>
              <a:t>. </a:t>
            </a:r>
            <a:r>
              <a:rPr lang="ko-KR" altLang="en-US" dirty="0"/>
              <a:t>앞으로 계속 공부해 나가야 하는 내용들이죠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사실 심화 과정이랑 고급 과정 사이에서 여러분들이 알아야 하는 개념들은 각종 딥러닝 모델 아키텍처들입니다</a:t>
            </a:r>
            <a:r>
              <a:rPr lang="en-US" altLang="ko-KR" dirty="0"/>
              <a:t>. CNN, RNN, VAE, GAN </a:t>
            </a:r>
            <a:r>
              <a:rPr lang="ko-KR" altLang="en-US" dirty="0"/>
              <a:t>등등</a:t>
            </a:r>
            <a:r>
              <a:rPr lang="en-US" altLang="ko-KR" dirty="0"/>
              <a:t>… </a:t>
            </a:r>
            <a:r>
              <a:rPr lang="ko-KR" altLang="en-US" dirty="0"/>
              <a:t>이런 기초 아키텍처를 잘 알고 있어야 이런 좀 더 심화된 개념들에 대해 이해할 수 있을 </a:t>
            </a:r>
            <a:r>
              <a:rPr lang="ko-KR" altLang="en-US" dirty="0" err="1"/>
              <a:t>테니까요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120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지금까지 배워온 </a:t>
            </a:r>
            <a:r>
              <a:rPr lang="ko-KR" altLang="en-US" dirty="0" err="1"/>
              <a:t>머신러닝이</a:t>
            </a:r>
            <a:r>
              <a:rPr lang="ko-KR" altLang="en-US" dirty="0"/>
              <a:t> 도대체 어떻게 진행되는지 다시 한 번 한 발자국 떨어져서 큰 그림을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파이프라인이란 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Apple SD Gothic Neo"/>
              </a:rPr>
              <a:t>데이터 수집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 err="1">
                <a:solidFill>
                  <a:srgbClr val="E2EEFF"/>
                </a:solidFill>
                <a:effectLst/>
                <a:latin typeface="Apple SD Gothic Neo"/>
              </a:rPr>
              <a:t>전처리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Apple SD Gothic Neo"/>
              </a:rPr>
              <a:t>모델 학습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Apple SD Gothic Neo"/>
              </a:rPr>
              <a:t>학습 모델 배포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Apple SD Gothic Neo"/>
              </a:rPr>
              <a:t>예측 등 </a:t>
            </a:r>
            <a:r>
              <a:rPr lang="ko-KR" altLang="en-US" b="0" i="0" dirty="0" err="1">
                <a:solidFill>
                  <a:srgbClr val="E2EEFF"/>
                </a:solidFill>
                <a:effectLst/>
                <a:latin typeface="Apple SD Gothic Neo"/>
              </a:rPr>
              <a:t>머신러닝의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Apple SD Gothic Neo"/>
              </a:rPr>
              <a:t> 전체 과정을 순차적으로 처리하는 일련의 </a:t>
            </a:r>
            <a:r>
              <a:rPr lang="ko-KR" altLang="en-US" b="0" i="0" dirty="0" err="1">
                <a:solidFill>
                  <a:srgbClr val="E2EEFF"/>
                </a:solidFill>
                <a:effectLst/>
                <a:latin typeface="Apple SD Gothic Neo"/>
              </a:rPr>
              <a:t>프로세스을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Apple SD Gothic Neo"/>
              </a:rPr>
              <a:t> 말한다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Apple SD Gothic 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5655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파이프라인은 크게 </a:t>
            </a:r>
            <a:r>
              <a:rPr lang="en-US" altLang="ko-KR" dirty="0"/>
              <a:t>5</a:t>
            </a:r>
            <a:r>
              <a:rPr lang="ko-KR" altLang="en-US" dirty="0"/>
              <a:t>단계로 나뉩니다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사실 데이터 입력 전에 데이터 준비 단계가 있어요</a:t>
            </a:r>
            <a:r>
              <a:rPr lang="en-US" altLang="ko-KR" dirty="0"/>
              <a:t>. </a:t>
            </a:r>
            <a:r>
              <a:rPr lang="ko-KR" altLang="en-US" dirty="0"/>
              <a:t>여기서는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, EDA</a:t>
            </a:r>
            <a:r>
              <a:rPr lang="ko-KR" altLang="en-US" dirty="0"/>
              <a:t>를 통해서 데이터를 잘 </a:t>
            </a:r>
            <a:r>
              <a:rPr lang="ko-KR" altLang="en-US" dirty="0" err="1"/>
              <a:t>파악하는거죠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데이터를 입력합니다</a:t>
            </a:r>
            <a:r>
              <a:rPr lang="en-US" altLang="ko-KR" dirty="0"/>
              <a:t>. </a:t>
            </a:r>
            <a:r>
              <a:rPr lang="ko-KR" altLang="en-US" dirty="0"/>
              <a:t>그리고 모델을 개발해요</a:t>
            </a:r>
            <a:r>
              <a:rPr lang="en-US" altLang="ko-KR" dirty="0"/>
              <a:t>. </a:t>
            </a:r>
            <a:r>
              <a:rPr lang="ko-KR" altLang="en-US" dirty="0"/>
              <a:t>직접 신경망을 짤 수도 있고요</a:t>
            </a:r>
            <a:r>
              <a:rPr lang="en-US" altLang="ko-KR" dirty="0"/>
              <a:t>. </a:t>
            </a:r>
            <a:r>
              <a:rPr lang="ko-KR" altLang="en-US" dirty="0"/>
              <a:t>라이브러리에서 불러와서 사용할 수도 있습니다</a:t>
            </a:r>
            <a:r>
              <a:rPr lang="en-US" altLang="ko-KR" dirty="0"/>
              <a:t>. </a:t>
            </a:r>
            <a:r>
              <a:rPr lang="ko-KR" altLang="en-US" dirty="0"/>
              <a:t>이후 모델에 데이터를 넣어서 학습을 시킨 뒤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테스트해서 성능을 평가합니다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튜닝하면서 더 좋은 성능을 낼 수 있도록 조금씩 </a:t>
            </a:r>
            <a:r>
              <a:rPr lang="ko-KR" altLang="en-US" dirty="0" err="1"/>
              <a:t>고쳐나갑니다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완성된 모델을 실제 테스트 데이터에 적용해서 결과를 </a:t>
            </a:r>
            <a:r>
              <a:rPr lang="ko-KR" altLang="en-US" dirty="0" err="1"/>
              <a:t>얻는거죠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세부 </a:t>
            </a:r>
            <a:r>
              <a:rPr lang="en-US" altLang="ko-KR" dirty="0"/>
              <a:t>11</a:t>
            </a:r>
            <a:r>
              <a:rPr lang="ko-KR" altLang="en-US" dirty="0"/>
              <a:t>단계</a:t>
            </a:r>
            <a:r>
              <a:rPr lang="en-US" altLang="ko-KR" dirty="0"/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문제 정의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라이브러리 불러오기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데이터 불러오기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데이터 탐색</a:t>
            </a:r>
            <a:r>
              <a:rPr lang="en-US" altLang="ko-KR" dirty="0"/>
              <a:t>(EDA)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피처 엔지니어링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훈련</a:t>
            </a:r>
            <a:r>
              <a:rPr lang="en-US" altLang="ko-KR" dirty="0"/>
              <a:t>/</a:t>
            </a:r>
            <a:r>
              <a:rPr lang="ko-KR" altLang="en-US" dirty="0"/>
              <a:t>테스트 데이터 분리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모델 정의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학습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성능평가 및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테스트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5923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이제는 학문적인 내용이 아니라 약간 실용적인</a:t>
            </a:r>
            <a:r>
              <a:rPr lang="en-US" altLang="ko-KR" dirty="0"/>
              <a:t>? </a:t>
            </a:r>
            <a:r>
              <a:rPr lang="ko-KR" altLang="en-US" dirty="0"/>
              <a:t>그런 내용으로 가보겠습니다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실제로 인공지능 프로젝트를 진행하면 어떤 툴을 쓰게 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2987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기초 도구는 다음과 같습니다</a:t>
            </a:r>
            <a:r>
              <a:rPr lang="en-US" altLang="ko-KR" dirty="0"/>
              <a:t>. </a:t>
            </a:r>
            <a:r>
              <a:rPr lang="ko-KR" altLang="en-US" dirty="0"/>
              <a:t>제일 먼저 파이썬</a:t>
            </a:r>
            <a:r>
              <a:rPr lang="en-US" altLang="ko-KR" dirty="0"/>
              <a:t>. </a:t>
            </a:r>
            <a:r>
              <a:rPr lang="ko-KR" altLang="en-US" dirty="0"/>
              <a:t>필수품이죠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넘파이</a:t>
            </a:r>
            <a:r>
              <a:rPr lang="en-US" altLang="ko-KR" dirty="0"/>
              <a:t>, </a:t>
            </a:r>
            <a:r>
              <a:rPr lang="ko-KR" altLang="en-US" dirty="0" err="1"/>
              <a:t>판다스</a:t>
            </a:r>
            <a:r>
              <a:rPr lang="en-US" altLang="ko-KR" dirty="0"/>
              <a:t>, </a:t>
            </a:r>
            <a:r>
              <a:rPr lang="ko-KR" altLang="en-US" dirty="0" err="1"/>
              <a:t>맷플롯립</a:t>
            </a:r>
            <a:r>
              <a:rPr lang="en-US" altLang="ko-KR" dirty="0"/>
              <a:t>, </a:t>
            </a:r>
            <a:r>
              <a:rPr lang="ko-KR" altLang="en-US" dirty="0"/>
              <a:t>시본</a:t>
            </a:r>
            <a:r>
              <a:rPr lang="en-US" altLang="ko-KR" dirty="0"/>
              <a:t>, </a:t>
            </a:r>
            <a:r>
              <a:rPr lang="ko-KR" altLang="en-US" dirty="0" err="1"/>
              <a:t>파이토치</a:t>
            </a:r>
            <a:r>
              <a:rPr lang="en-US" altLang="ko-KR" dirty="0"/>
              <a:t>, </a:t>
            </a:r>
            <a:r>
              <a:rPr lang="ko-KR" altLang="en-US" dirty="0" err="1"/>
              <a:t>텐서플로우</a:t>
            </a:r>
            <a:r>
              <a:rPr lang="ko-KR" altLang="en-US" dirty="0"/>
              <a:t> 전부다 파이썬 라이브러리 입니다</a:t>
            </a:r>
            <a:r>
              <a:rPr lang="en-US" altLang="ko-KR" dirty="0"/>
              <a:t>. </a:t>
            </a:r>
            <a:r>
              <a:rPr lang="ko-KR" altLang="en-US" dirty="0"/>
              <a:t>라이브러리란 함수들을 잘 모아서 하나의 파일로 미리 </a:t>
            </a:r>
            <a:r>
              <a:rPr lang="ko-KR" altLang="en-US" dirty="0" err="1"/>
              <a:t>만들어둔</a:t>
            </a:r>
            <a:r>
              <a:rPr lang="ko-KR" altLang="en-US" dirty="0"/>
              <a:t> 것인데요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이런 라이브러리를 가져와서 내부에 있는 잘 만들어진 함수를 </a:t>
            </a:r>
            <a:r>
              <a:rPr lang="ko-KR" altLang="en-US" dirty="0" err="1"/>
              <a:t>불러다가</a:t>
            </a:r>
            <a:r>
              <a:rPr lang="ko-KR" altLang="en-US" dirty="0"/>
              <a:t> 그냥 사용하면 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넘파이는</a:t>
            </a:r>
            <a:r>
              <a:rPr lang="ko-KR" altLang="en-US" dirty="0"/>
              <a:t> 다차원 배열과 행렬 연산에 많이 사용되고요</a:t>
            </a:r>
            <a:r>
              <a:rPr lang="en-US" altLang="ko-KR" dirty="0"/>
              <a:t>, </a:t>
            </a:r>
            <a:r>
              <a:rPr lang="ko-KR" altLang="en-US" dirty="0" err="1"/>
              <a:t>판다스는</a:t>
            </a:r>
            <a:r>
              <a:rPr lang="ko-KR" altLang="en-US" dirty="0"/>
              <a:t> 데이터를 분석하고 조작하는데 뛰어납니다</a:t>
            </a:r>
            <a:r>
              <a:rPr lang="en-US" altLang="ko-KR" dirty="0"/>
              <a:t>. </a:t>
            </a:r>
            <a:r>
              <a:rPr lang="ko-KR" altLang="en-US" dirty="0"/>
              <a:t>이 둘을 이용해서 데이터를 지지고 볶고 다 </a:t>
            </a:r>
            <a:r>
              <a:rPr lang="ko-KR" altLang="en-US" dirty="0" err="1"/>
              <a:t>하는거죠</a:t>
            </a:r>
            <a:r>
              <a:rPr lang="en-US" altLang="ko-KR" dirty="0"/>
              <a:t>. </a:t>
            </a:r>
            <a:r>
              <a:rPr lang="ko-KR" altLang="en-US" dirty="0" err="1"/>
              <a:t>맷플롯립과</a:t>
            </a:r>
            <a:r>
              <a:rPr lang="ko-KR" altLang="en-US" dirty="0"/>
              <a:t> </a:t>
            </a:r>
            <a:r>
              <a:rPr lang="ko-KR" altLang="en-US" dirty="0" err="1"/>
              <a:t>시본은</a:t>
            </a:r>
            <a:r>
              <a:rPr lang="ko-KR" altLang="en-US" dirty="0"/>
              <a:t> </a:t>
            </a:r>
            <a:r>
              <a:rPr lang="ko-KR" altLang="en-US" dirty="0" err="1"/>
              <a:t>둘다</a:t>
            </a:r>
            <a:r>
              <a:rPr lang="ko-KR" altLang="en-US" dirty="0"/>
              <a:t> 데이터 시각화 라이브러리 인데요</a:t>
            </a:r>
            <a:r>
              <a:rPr lang="en-US" altLang="ko-KR" dirty="0"/>
              <a:t>, </a:t>
            </a:r>
            <a:r>
              <a:rPr lang="ko-KR" altLang="en-US" dirty="0" err="1"/>
              <a:t>시본은</a:t>
            </a:r>
            <a:r>
              <a:rPr lang="ko-KR" altLang="en-US" dirty="0"/>
              <a:t> </a:t>
            </a:r>
            <a:r>
              <a:rPr lang="ko-KR" altLang="en-US" dirty="0" err="1"/>
              <a:t>맷플롯립의</a:t>
            </a:r>
            <a:r>
              <a:rPr lang="ko-KR" altLang="en-US" dirty="0"/>
              <a:t> 상위 버전이라고 생각하시면 되겠습니다</a:t>
            </a:r>
            <a:r>
              <a:rPr lang="en-US" altLang="ko-KR" dirty="0"/>
              <a:t>. </a:t>
            </a:r>
            <a:r>
              <a:rPr lang="ko-KR" altLang="en-US" dirty="0"/>
              <a:t>이미 잘 만들어진 시각화 기술을 그대로 </a:t>
            </a:r>
            <a:r>
              <a:rPr lang="ko-KR" altLang="en-US" dirty="0" err="1"/>
              <a:t>불러다가</a:t>
            </a:r>
            <a:r>
              <a:rPr lang="ko-KR" altLang="en-US" dirty="0"/>
              <a:t> 사용할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에스케이런은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라이브러리인데요</a:t>
            </a:r>
            <a:r>
              <a:rPr lang="en-US" altLang="ko-KR" dirty="0"/>
              <a:t>, </a:t>
            </a:r>
            <a:r>
              <a:rPr lang="ko-KR" altLang="en-US" dirty="0"/>
              <a:t>각종 </a:t>
            </a:r>
            <a:r>
              <a:rPr lang="ko-KR" altLang="en-US" dirty="0" err="1"/>
              <a:t>머신러닝</a:t>
            </a:r>
            <a:r>
              <a:rPr lang="ko-KR" altLang="en-US" dirty="0"/>
              <a:t> 모델들과 평가 함수들이 들어있습니다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파이토치</a:t>
            </a:r>
            <a:r>
              <a:rPr lang="en-US" altLang="ko-KR" dirty="0"/>
              <a:t>. </a:t>
            </a:r>
            <a:r>
              <a:rPr lang="ko-KR" altLang="en-US" dirty="0"/>
              <a:t>이게 저희가 주로 사용할 딥러닝 라이브러리 인데요 </a:t>
            </a:r>
            <a:r>
              <a:rPr lang="en-US" altLang="ko-KR" dirty="0" err="1"/>
              <a:t>cuda</a:t>
            </a:r>
            <a:r>
              <a:rPr lang="ko-KR" altLang="en-US" dirty="0"/>
              <a:t>라는 </a:t>
            </a:r>
            <a:r>
              <a:rPr lang="en-US" altLang="ko-KR" dirty="0" err="1"/>
              <a:t>gpu</a:t>
            </a:r>
            <a:r>
              <a:rPr lang="ko-KR" altLang="en-US" dirty="0"/>
              <a:t>를 사용해서 연산을 할 수 있기 때문에 속도가 빠릅니다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텐서플로우도</a:t>
            </a:r>
            <a:r>
              <a:rPr lang="ko-KR" altLang="en-US" dirty="0"/>
              <a:t> </a:t>
            </a:r>
            <a:r>
              <a:rPr lang="ko-KR" altLang="en-US" dirty="0" err="1"/>
              <a:t>파이토치랑</a:t>
            </a:r>
            <a:r>
              <a:rPr lang="ko-KR" altLang="en-US" dirty="0"/>
              <a:t> 거의 비슷하다고 보면 됩니다</a:t>
            </a:r>
            <a:r>
              <a:rPr lang="en-US" altLang="ko-KR" dirty="0"/>
              <a:t>. </a:t>
            </a:r>
            <a:r>
              <a:rPr lang="ko-KR" altLang="en-US" dirty="0"/>
              <a:t>근데 저희가 </a:t>
            </a:r>
            <a:r>
              <a:rPr lang="ko-KR" altLang="en-US" dirty="0" err="1"/>
              <a:t>학부때</a:t>
            </a:r>
            <a:r>
              <a:rPr lang="ko-KR" altLang="en-US" dirty="0"/>
              <a:t> </a:t>
            </a:r>
            <a:r>
              <a:rPr lang="ko-KR" altLang="en-US" dirty="0" err="1"/>
              <a:t>배우는건</a:t>
            </a:r>
            <a:r>
              <a:rPr lang="ko-KR" altLang="en-US" dirty="0"/>
              <a:t> </a:t>
            </a:r>
            <a:r>
              <a:rPr lang="ko-KR" altLang="en-US" dirty="0" err="1"/>
              <a:t>파이토치니까</a:t>
            </a:r>
            <a:r>
              <a:rPr lang="ko-KR" altLang="en-US" dirty="0"/>
              <a:t> </a:t>
            </a:r>
            <a:r>
              <a:rPr lang="ko-KR" altLang="en-US" dirty="0" err="1"/>
              <a:t>파이토치를</a:t>
            </a:r>
            <a:r>
              <a:rPr lang="ko-KR" altLang="en-US" dirty="0"/>
              <a:t> 좀 더 공부하면 좋겠죠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케라스라는</a:t>
            </a:r>
            <a:r>
              <a:rPr lang="ko-KR" altLang="en-US" dirty="0"/>
              <a:t> 라이브러리도 있는데</a:t>
            </a:r>
            <a:r>
              <a:rPr lang="en-US" altLang="ko-KR" dirty="0"/>
              <a:t>, </a:t>
            </a:r>
            <a:r>
              <a:rPr lang="ko-KR" altLang="en-US" dirty="0"/>
              <a:t>그거는 쓰지 마세요</a:t>
            </a:r>
            <a:r>
              <a:rPr lang="en-US" altLang="ko-KR" dirty="0"/>
              <a:t>. </a:t>
            </a:r>
            <a:r>
              <a:rPr lang="ko-KR" altLang="en-US" dirty="0"/>
              <a:t>나중에 면접에서 </a:t>
            </a:r>
            <a:r>
              <a:rPr lang="ko-KR" altLang="en-US" dirty="0" err="1"/>
              <a:t>케라스</a:t>
            </a:r>
            <a:r>
              <a:rPr lang="ko-KR" altLang="en-US" dirty="0"/>
              <a:t> </a:t>
            </a:r>
            <a:r>
              <a:rPr lang="ko-KR" altLang="en-US" dirty="0" err="1"/>
              <a:t>써봤다고하면</a:t>
            </a:r>
            <a:r>
              <a:rPr lang="ko-KR" altLang="en-US" dirty="0"/>
              <a:t> 비웃음 당한다고 하네요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5923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r>
              <a:rPr lang="ko-KR" altLang="en-US" dirty="0"/>
              <a:t>와 </a:t>
            </a:r>
            <a:r>
              <a:rPr lang="en-US" altLang="ko-KR" dirty="0"/>
              <a:t>GPU</a:t>
            </a:r>
            <a:r>
              <a:rPr lang="ko-KR" altLang="en-US" dirty="0"/>
              <a:t>의 차이에 대해서 아세요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CPU</a:t>
            </a:r>
            <a:r>
              <a:rPr lang="ko-KR" altLang="en-US" dirty="0"/>
              <a:t>는 똑똑한 </a:t>
            </a:r>
            <a:r>
              <a:rPr lang="ko-KR" altLang="en-US" dirty="0" err="1"/>
              <a:t>뇌랑</a:t>
            </a:r>
            <a:r>
              <a:rPr lang="ko-KR" altLang="en-US" dirty="0"/>
              <a:t> 비슷해요</a:t>
            </a:r>
            <a:r>
              <a:rPr lang="en-US" altLang="ko-KR" dirty="0"/>
              <a:t>. </a:t>
            </a:r>
            <a:r>
              <a:rPr lang="ko-KR" altLang="en-US" dirty="0"/>
              <a:t>복잡한 계산도 빠르게 계산이 가능하죠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반면 </a:t>
            </a:r>
            <a:r>
              <a:rPr lang="en-US" altLang="ko-KR" dirty="0"/>
              <a:t>GPU</a:t>
            </a:r>
            <a:r>
              <a:rPr lang="ko-KR" altLang="en-US" dirty="0"/>
              <a:t>는 좀 멍청한데 손이 여러 개인 </a:t>
            </a:r>
            <a:r>
              <a:rPr lang="ko-KR" altLang="en-US" dirty="0" err="1"/>
              <a:t>녀석이에요</a:t>
            </a:r>
            <a:r>
              <a:rPr lang="en-US" altLang="ko-KR" dirty="0"/>
              <a:t>. </a:t>
            </a:r>
            <a:r>
              <a:rPr lang="ko-KR" altLang="en-US" dirty="0"/>
              <a:t>그래서 병렬처리가 가능하고</a:t>
            </a:r>
            <a:r>
              <a:rPr lang="en-US" altLang="ko-KR" dirty="0"/>
              <a:t>, </a:t>
            </a:r>
            <a:r>
              <a:rPr lang="ko-KR" altLang="en-US" dirty="0"/>
              <a:t>단순한 작업을 빠르게 할 수 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사실 우리 </a:t>
            </a:r>
            <a:r>
              <a:rPr lang="ko-KR" altLang="en-US" dirty="0" err="1"/>
              <a:t>딥러닝에서는</a:t>
            </a:r>
            <a:r>
              <a:rPr lang="ko-KR" altLang="en-US" dirty="0"/>
              <a:t> 식이 </a:t>
            </a:r>
            <a:r>
              <a:rPr lang="ko-KR" altLang="en-US" dirty="0" err="1"/>
              <a:t>복잡해보이지만</a:t>
            </a:r>
            <a:r>
              <a:rPr lang="ko-KR" altLang="en-US" dirty="0"/>
              <a:t> 실상은 더하고 곱하는 연산 밖에 없어요</a:t>
            </a:r>
            <a:r>
              <a:rPr lang="en-US" altLang="ko-KR" dirty="0"/>
              <a:t>. </a:t>
            </a:r>
            <a:r>
              <a:rPr lang="ko-KR" altLang="en-US" dirty="0"/>
              <a:t>단지 그 수가 파라미터가 많기 때문에</a:t>
            </a:r>
            <a:r>
              <a:rPr lang="en-US" altLang="ko-KR" dirty="0"/>
              <a:t>, </a:t>
            </a:r>
            <a:r>
              <a:rPr lang="ko-KR" altLang="en-US" dirty="0"/>
              <a:t>엄청 많은 계산을 </a:t>
            </a:r>
            <a:r>
              <a:rPr lang="ko-KR" altLang="en-US" dirty="0" err="1"/>
              <a:t>해야하는거죠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GPU</a:t>
            </a:r>
            <a:r>
              <a:rPr lang="ko-KR" altLang="en-US" dirty="0"/>
              <a:t>가 </a:t>
            </a:r>
            <a:r>
              <a:rPr lang="ko-KR" altLang="en-US" dirty="0" err="1"/>
              <a:t>딥러닝을</a:t>
            </a:r>
            <a:r>
              <a:rPr lang="ko-KR" altLang="en-US" dirty="0"/>
              <a:t> 발전시키는데 큰 공여를 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CUDA</a:t>
            </a:r>
            <a:r>
              <a:rPr lang="ko-KR" altLang="en-US" dirty="0"/>
              <a:t>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NVIDIA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에서 개발한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GPU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개발 툴입니다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NVIDIA GPU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의 병렬 처리 능력을 활용할 수 있게 해줍니다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단점은 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Nvidia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그래픽카드가 아니면 사용할 수 없습니다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그래도 걱정하지 마세요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뒷장에 나오는 </a:t>
            </a:r>
            <a:r>
              <a:rPr lang="en-US" altLang="ko-KR" b="0" i="0" dirty="0" err="1">
                <a:solidFill>
                  <a:srgbClr val="0F0F0F"/>
                </a:solidFill>
                <a:effectLst/>
                <a:latin typeface="Söhne"/>
              </a:rPr>
              <a:t>Colab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환경에서는 누구나 무료로 사용할 수 있습니다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  <a:endParaRPr lang="en-US" altLang="ko-KR" dirty="0"/>
          </a:p>
          <a:p>
            <a:r>
              <a:rPr lang="en-US" altLang="ko-KR" dirty="0" err="1"/>
              <a:t>CuDNN</a:t>
            </a:r>
            <a:r>
              <a:rPr lang="en-US" altLang="ko-KR" dirty="0"/>
              <a:t>(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CUDA Deep Neural Network Library)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는 </a:t>
            </a:r>
            <a:r>
              <a:rPr lang="ko-KR" altLang="en-US" b="0" i="0" dirty="0" err="1">
                <a:solidFill>
                  <a:srgbClr val="0F0F0F"/>
                </a:solidFill>
                <a:effectLst/>
                <a:latin typeface="Söhne"/>
              </a:rPr>
              <a:t>딥러닝용으로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 개발된 라이브러리입니다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 GPU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를 사용해서 </a:t>
            </a:r>
            <a:r>
              <a:rPr lang="ko-KR" altLang="en-US" b="0" i="0" dirty="0" err="1">
                <a:solidFill>
                  <a:srgbClr val="0F0F0F"/>
                </a:solidFill>
                <a:effectLst/>
                <a:latin typeface="Söhne"/>
              </a:rPr>
              <a:t>딥러닝을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 수행할 수 있도록 도와줍니다</a:t>
            </a:r>
            <a:r>
              <a:rPr lang="en-US" altLang="ko-KR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404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</a:t>
            </a:r>
            <a:r>
              <a:rPr lang="en-US" altLang="ko-KR" dirty="0"/>
              <a:t> </a:t>
            </a:r>
            <a:r>
              <a:rPr lang="ko-KR" altLang="en-US" dirty="0" err="1"/>
              <a:t>코랩은</a:t>
            </a:r>
            <a:r>
              <a:rPr lang="ko-KR" altLang="en-US" dirty="0"/>
              <a:t> 클라우드 기반으로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인터넷이 연결된 웹 브라우저에서 사용할 수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구글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드라이브랑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연동해서 파일을 불러올 수 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-US" altLang="ko-KR" dirty="0"/>
          </a:p>
          <a:p>
            <a:r>
              <a:rPr lang="ko-KR" altLang="en-US" dirty="0"/>
              <a:t>주피터 노트북은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웹 브라우저에서 대화 형식 기반의 파이썬 코딩을 할 수 있게 해 주는 소프트웨어입니다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내 컴퓨터 하드 디스크에 파일을 저장합니다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도커는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-Regular"/>
              </a:rPr>
              <a:t>리눅스 컨테이너를 기반으로 </a:t>
            </a:r>
            <a:r>
              <a:rPr lang="ko-KR" altLang="en-US" b="0" i="0" dirty="0">
                <a:solidFill>
                  <a:srgbClr val="005AA3"/>
                </a:solidFill>
                <a:effectLst/>
                <a:latin typeface="-apple-system"/>
              </a:rPr>
              <a:t>독립된 환경을 만들어서 하드웨어를 효율적으로 활용하는 기술</a:t>
            </a:r>
            <a:endParaRPr lang="en-US" altLang="ko-KR" b="0" i="0" dirty="0">
              <a:solidFill>
                <a:srgbClr val="005AA3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ppleSDGothicNeo-Light"/>
              </a:rPr>
              <a:t>Git(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SDGothicNeo-Light"/>
              </a:rPr>
              <a:t>깃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SDGothicNeo-Light"/>
              </a:rPr>
              <a:t>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SDGothicNeo-Light"/>
              </a:rPr>
              <a:t>은 버전 관리 시스템이고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SDGothicNeo-Light"/>
              </a:rPr>
              <a:t>, GitHub(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SDGothicNeo-Light"/>
              </a:rPr>
              <a:t>깃허브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SDGothicNeo-Light"/>
              </a:rPr>
              <a:t>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SDGothicNeo-Light"/>
              </a:rPr>
              <a:t>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SDGothicNeo-Light"/>
              </a:rPr>
              <a:t>Git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SDGothicNeo-Light"/>
              </a:rPr>
              <a:t>으로 관리하는 프로젝트를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SDGothicNeo-Light"/>
              </a:rPr>
              <a:t>올려둘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SDGothicNeo-Light"/>
              </a:rPr>
              <a:t> 수 있는 사이트입니다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SDGothicNeo-Light"/>
              </a:rPr>
              <a:t>.</a:t>
            </a: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AppleSDGothicNeo-Light"/>
              </a:rPr>
              <a:t>내가 원하는 시점마다 깃발을 꽂고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SDGothicNeo-Light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SDGothicNeo-Light"/>
              </a:rPr>
              <a:t>깃발이 꽂힌 시점으로 자유롭게 이동할 수 있다면 편안하게 새로운 소스 코드를 추가하거나 삭제할 수 있겠죠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SDGothicNeo-Light"/>
              </a:rPr>
              <a:t>?</a:t>
            </a:r>
          </a:p>
          <a:p>
            <a:r>
              <a:rPr lang="ko-KR" altLang="en-US" b="0" dirty="0"/>
              <a:t>리눅스는 </a:t>
            </a:r>
            <a:r>
              <a:rPr lang="ko-KR" altLang="en-US" b="0" dirty="0" err="1"/>
              <a:t>윈도우같은</a:t>
            </a:r>
            <a:r>
              <a:rPr lang="ko-KR" altLang="en-US" b="0" dirty="0"/>
              <a:t> 운영체제인데</a:t>
            </a:r>
            <a:r>
              <a:rPr lang="en-US" altLang="ko-KR" b="0" dirty="0"/>
              <a:t>, </a:t>
            </a:r>
            <a:r>
              <a:rPr lang="ko-KR" altLang="en-US" b="0" dirty="0"/>
              <a:t>개발자가 쉽게 조작이 가능한 운영체제입니다</a:t>
            </a:r>
            <a:r>
              <a:rPr lang="en-US" altLang="ko-KR" b="0" dirty="0"/>
              <a:t>. </a:t>
            </a:r>
          </a:p>
          <a:p>
            <a:r>
              <a:rPr lang="ko-KR" altLang="en-US" b="0" dirty="0"/>
              <a:t>우분투는 다양한 리눅스 </a:t>
            </a:r>
            <a:r>
              <a:rPr lang="ko-KR" altLang="en-US" b="0" dirty="0" err="1"/>
              <a:t>배포판</a:t>
            </a:r>
            <a:r>
              <a:rPr lang="ko-KR" altLang="en-US" b="0" dirty="0"/>
              <a:t> 중 하나입니다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 err="1"/>
              <a:t>리눅스랑</a:t>
            </a:r>
            <a:r>
              <a:rPr lang="ko-KR" altLang="en-US" b="0" dirty="0"/>
              <a:t> 우분투는 여러분들이 나중에 서버를 </a:t>
            </a:r>
            <a:r>
              <a:rPr lang="en-US" altLang="ko-KR" b="0" dirty="0"/>
              <a:t>24</a:t>
            </a:r>
            <a:r>
              <a:rPr lang="ko-KR" altLang="en-US" b="0" dirty="0"/>
              <a:t>시간으로 </a:t>
            </a:r>
            <a:r>
              <a:rPr lang="ko-KR" altLang="en-US" b="0" dirty="0" err="1"/>
              <a:t>돌린다거나</a:t>
            </a:r>
            <a:r>
              <a:rPr lang="en-US" altLang="ko-KR" b="0" dirty="0"/>
              <a:t>, </a:t>
            </a:r>
            <a:r>
              <a:rPr lang="ko-KR" altLang="en-US" b="0" dirty="0"/>
              <a:t>개발 환경을 </a:t>
            </a:r>
            <a:r>
              <a:rPr lang="ko-KR" altLang="en-US" b="0" dirty="0" err="1"/>
              <a:t>커스터마이징하거나</a:t>
            </a:r>
            <a:r>
              <a:rPr lang="ko-KR" altLang="en-US" b="0" dirty="0"/>
              <a:t> 그럴 때 사용합니다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8579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여러분들이 학부 수준에서는 선형대수학</a:t>
            </a:r>
            <a:r>
              <a:rPr lang="en-US" altLang="ko-KR" dirty="0"/>
              <a:t>, </a:t>
            </a:r>
            <a:r>
              <a:rPr lang="ko-KR" altLang="en-US" dirty="0"/>
              <a:t>간단한 미적분</a:t>
            </a:r>
            <a:r>
              <a:rPr lang="en-US" altLang="ko-KR" dirty="0"/>
              <a:t>, </a:t>
            </a:r>
            <a:r>
              <a:rPr lang="ko-KR" altLang="en-US" dirty="0"/>
              <a:t>확률과 통계 정도만 알고 있으면 얼추 이해가 </a:t>
            </a:r>
            <a:r>
              <a:rPr lang="ko-KR" altLang="en-US" dirty="0" err="1"/>
              <a:t>되실건데요</a:t>
            </a:r>
            <a:endParaRPr lang="en-US" altLang="ko-KR" dirty="0"/>
          </a:p>
          <a:p>
            <a:r>
              <a:rPr lang="ko-KR" altLang="en-US" dirty="0"/>
              <a:t>모델을 깊이 있게 이해하기 위해서는 아래에 보시는 수학들을 공부하셔야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확률과 통계는 깊이 있게 </a:t>
            </a:r>
            <a:r>
              <a:rPr lang="ko-KR" altLang="en-US" dirty="0" err="1"/>
              <a:t>공부하시는걸</a:t>
            </a:r>
            <a:r>
              <a:rPr lang="ko-KR" altLang="en-US" dirty="0"/>
              <a:t> </a:t>
            </a:r>
            <a:r>
              <a:rPr lang="ko-KR" altLang="en-US" dirty="0" err="1"/>
              <a:t>추천드려요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403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여러분들이 이 강의를 들고나서 총 </a:t>
            </a:r>
            <a:r>
              <a:rPr lang="en-US" altLang="ko-KR" dirty="0"/>
              <a:t>4</a:t>
            </a:r>
            <a:r>
              <a:rPr lang="ko-KR" altLang="en-US" dirty="0"/>
              <a:t>가지의 부분에 대해서 통찰을 </a:t>
            </a:r>
            <a:r>
              <a:rPr lang="ko-KR" altLang="en-US" dirty="0" err="1"/>
              <a:t>얻어가셨으면</a:t>
            </a:r>
            <a:r>
              <a:rPr lang="ko-KR" altLang="en-US" dirty="0"/>
              <a:t> 좋겠습니다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인공지능의 통합 지식 체계와 각종 </a:t>
            </a:r>
            <a:r>
              <a:rPr lang="ko-KR" altLang="en-US" dirty="0" err="1"/>
              <a:t>개념들끼리의</a:t>
            </a:r>
            <a:r>
              <a:rPr lang="ko-KR" altLang="en-US" dirty="0"/>
              <a:t> 연결점을 </a:t>
            </a:r>
            <a:r>
              <a:rPr lang="ko-KR" altLang="en-US" dirty="0" err="1"/>
              <a:t>얻어가시고</a:t>
            </a:r>
            <a:r>
              <a:rPr lang="en-US" altLang="ko-KR" dirty="0"/>
              <a:t>, AI</a:t>
            </a:r>
            <a:r>
              <a:rPr lang="ko-KR" altLang="en-US" dirty="0"/>
              <a:t>융합학과 교육 과정에 대한 이해와</a:t>
            </a:r>
            <a:r>
              <a:rPr lang="en-US" altLang="ko-KR" dirty="0"/>
              <a:t> </a:t>
            </a:r>
            <a:r>
              <a:rPr lang="ko-KR" altLang="en-US" dirty="0"/>
              <a:t>새로운 개념의 존재를 파악하시면 좋겠습니다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4571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막연하게 나중에 모델 아키텍처도 싹 정리해서 강의하거나</a:t>
            </a:r>
            <a:r>
              <a:rPr lang="en-US" altLang="ko-KR" dirty="0"/>
              <a:t>, </a:t>
            </a:r>
            <a:r>
              <a:rPr lang="ko-KR" altLang="en-US" dirty="0"/>
              <a:t>수학 개념들도 강의를 진행해보면 좋겠다고 생각 중입니다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일단은 제 </a:t>
            </a:r>
            <a:r>
              <a:rPr lang="ko-KR" altLang="en-US" dirty="0" err="1"/>
              <a:t>생각이구요</a:t>
            </a:r>
            <a:r>
              <a:rPr lang="en-US" altLang="ko-KR" dirty="0"/>
              <a:t>. </a:t>
            </a:r>
            <a:r>
              <a:rPr lang="ko-KR" altLang="en-US" dirty="0"/>
              <a:t>하게 될지 안 하게 될지는 나중에 상황보고 판단할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586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dirty="0"/>
              <a:t>AI/IT</a:t>
            </a:r>
            <a:r>
              <a:rPr lang="ko-KR" altLang="en-US" dirty="0"/>
              <a:t>융합학과 홈페이지</a:t>
            </a:r>
            <a:r>
              <a:rPr lang="en-US" altLang="ko-KR" dirty="0"/>
              <a:t>, AI</a:t>
            </a:r>
            <a:r>
              <a:rPr lang="ko-KR" altLang="en-US" dirty="0" err="1"/>
              <a:t>배울랑교</a:t>
            </a:r>
            <a:r>
              <a:rPr lang="en-US" altLang="ko-KR" dirty="0"/>
              <a:t>,</a:t>
            </a:r>
            <a:r>
              <a:rPr lang="ko-KR" altLang="en-US" dirty="0"/>
              <a:t> 교내 포스터 수시로 확인하기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108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AI</a:t>
            </a:r>
            <a:r>
              <a:rPr lang="ko-KR" altLang="en-US" dirty="0"/>
              <a:t>융합전공 학생들은 </a:t>
            </a:r>
            <a:r>
              <a:rPr lang="en-US" altLang="ko-KR" dirty="0"/>
              <a:t>IT</a:t>
            </a:r>
            <a:r>
              <a:rPr lang="ko-KR" altLang="en-US" dirty="0"/>
              <a:t>융합전공</a:t>
            </a:r>
            <a:r>
              <a:rPr lang="en-US" altLang="ko-KR" dirty="0"/>
              <a:t>, </a:t>
            </a:r>
            <a:r>
              <a:rPr lang="ko-KR" altLang="en-US" dirty="0"/>
              <a:t>전자전자공학전공</a:t>
            </a:r>
            <a:r>
              <a:rPr lang="en-US" altLang="ko-KR" dirty="0"/>
              <a:t>, </a:t>
            </a:r>
            <a:r>
              <a:rPr lang="ko-KR" altLang="en-US" dirty="0"/>
              <a:t>의공학전공 교차 수강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848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dirty="0"/>
              <a:t>GPT-4 Turbo </a:t>
            </a:r>
            <a:r>
              <a:rPr lang="ko-KR" altLang="en-US" dirty="0"/>
              <a:t>등장</a:t>
            </a:r>
            <a:r>
              <a:rPr lang="en-US" altLang="ko-KR" dirty="0"/>
              <a:t>: </a:t>
            </a:r>
            <a:r>
              <a:rPr lang="ko-KR" altLang="en-US" dirty="0"/>
              <a:t>앞으로 어떻게 </a:t>
            </a:r>
            <a:r>
              <a:rPr lang="ko-KR" altLang="en-US" dirty="0" err="1"/>
              <a:t>공부해야하나</a:t>
            </a:r>
            <a:r>
              <a:rPr lang="en-US" altLang="ko-KR" dirty="0"/>
              <a:t>?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내가 할 수 있는 역량이 커졌다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어떤 엔지니어는 생성형</a:t>
            </a:r>
            <a:r>
              <a:rPr lang="en-US" altLang="ko-KR" dirty="0"/>
              <a:t>AI</a:t>
            </a:r>
            <a:r>
              <a:rPr lang="ko-KR" altLang="en-US" dirty="0"/>
              <a:t>와 친해서 한 몸처럼 잘 사용하지만 어떤 엔지니어는 생성형</a:t>
            </a:r>
            <a:r>
              <a:rPr lang="en-US" altLang="ko-KR" dirty="0"/>
              <a:t>AI</a:t>
            </a:r>
            <a:r>
              <a:rPr lang="ko-KR" altLang="en-US" dirty="0"/>
              <a:t>와 별로 안 친하면</a:t>
            </a:r>
            <a:r>
              <a:rPr lang="en-US" altLang="ko-KR" dirty="0"/>
              <a:t>, </a:t>
            </a:r>
            <a:r>
              <a:rPr lang="ko-KR" altLang="en-US" dirty="0"/>
              <a:t>생산성의 차이가 클 것임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얼마나 </a:t>
            </a:r>
            <a:r>
              <a:rPr lang="en-US" altLang="ko-KR" dirty="0"/>
              <a:t>AI</a:t>
            </a:r>
            <a:r>
              <a:rPr lang="ko-KR" altLang="en-US" dirty="0"/>
              <a:t>를 잘 활용할 수 있는가</a:t>
            </a:r>
            <a:r>
              <a:rPr lang="en-US" altLang="ko-KR" dirty="0"/>
              <a:t>? </a:t>
            </a:r>
            <a:r>
              <a:rPr lang="ko-KR" altLang="en-US" dirty="0"/>
              <a:t>가 엄청난 차이를 불러올 것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9972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쉽고</a:t>
            </a:r>
            <a:r>
              <a:rPr lang="en-US" altLang="ko-KR" dirty="0"/>
              <a:t>, </a:t>
            </a:r>
            <a:r>
              <a:rPr lang="ko-KR" altLang="en-US" dirty="0"/>
              <a:t>간단하게</a:t>
            </a:r>
            <a:r>
              <a:rPr lang="en-US" altLang="ko-KR" dirty="0"/>
              <a:t>, </a:t>
            </a:r>
            <a:r>
              <a:rPr lang="ko-KR" altLang="en-US" dirty="0"/>
              <a:t>직관과 이해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0728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암기가 아니라 </a:t>
            </a:r>
            <a:r>
              <a:rPr lang="ko-KR" altLang="en-US" dirty="0" err="1"/>
              <a:t>이해하는게</a:t>
            </a:r>
            <a:r>
              <a:rPr lang="ko-KR" altLang="en-US" dirty="0"/>
              <a:t> 중요함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이해하려면 핵심 요소를 잘 </a:t>
            </a:r>
            <a:r>
              <a:rPr lang="ko-KR" altLang="en-US" dirty="0" err="1"/>
              <a:t>파악해야한다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결국 핵심은 끊임없이 노력하고 본질에 대해서 깊이 있게 이해할 수 있도록 </a:t>
            </a:r>
            <a:r>
              <a:rPr lang="ko-KR" altLang="en-US" dirty="0" err="1"/>
              <a:t>노력해야한다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질문 받겠습니다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6705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뒷부분은 부록입니다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뒤에 있는 마인드맵은 </a:t>
            </a:r>
            <a:r>
              <a:rPr lang="en-US" altLang="ko-KR" dirty="0"/>
              <a:t>ChatGPT-4 plugin</a:t>
            </a:r>
            <a:r>
              <a:rPr lang="ko-KR" altLang="en-US" dirty="0"/>
              <a:t>을 사용하여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공부하면서 참고하시길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932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강의를 시작하기 전에 주의 사항 말씀드립니다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본 강의는 인공지능의 전체적인 흐름을 다루기 때문에</a:t>
            </a:r>
            <a:r>
              <a:rPr lang="en-US" altLang="ko-KR" dirty="0"/>
              <a:t>, </a:t>
            </a:r>
            <a:r>
              <a:rPr lang="ko-KR" altLang="en-US" dirty="0"/>
              <a:t>각종 개념에 대한 자세한 설명 및 증명은 생략합니다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비유를 들어서 설명할 것이기 때문에</a:t>
            </a:r>
            <a:r>
              <a:rPr lang="en-US" altLang="ko-KR" dirty="0"/>
              <a:t>, </a:t>
            </a:r>
            <a:r>
              <a:rPr lang="ko-KR" altLang="en-US" dirty="0"/>
              <a:t>정확한 정의와 맞지 않을 수도 있습니다</a:t>
            </a:r>
            <a:r>
              <a:rPr lang="en-US" altLang="ko-KR" dirty="0"/>
              <a:t>. </a:t>
            </a:r>
            <a:r>
              <a:rPr lang="ko-KR" altLang="en-US" dirty="0"/>
              <a:t>대략적으로 </a:t>
            </a:r>
            <a:r>
              <a:rPr lang="en-US" altLang="ko-KR" dirty="0"/>
              <a:t>‘</a:t>
            </a:r>
            <a:r>
              <a:rPr lang="ko-KR" altLang="en-US" dirty="0"/>
              <a:t>아 그런 거구나</a:t>
            </a:r>
            <a:r>
              <a:rPr lang="en-US" altLang="ko-KR" dirty="0"/>
              <a:t>~’ </a:t>
            </a:r>
            <a:r>
              <a:rPr lang="ko-KR" altLang="en-US" dirty="0"/>
              <a:t>하는 느낌만 </a:t>
            </a:r>
            <a:r>
              <a:rPr lang="ko-KR" altLang="en-US" dirty="0" err="1"/>
              <a:t>가져가시길</a:t>
            </a:r>
            <a:r>
              <a:rPr lang="ko-KR" altLang="en-US" dirty="0"/>
              <a:t> 바랍니다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662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인공지능의 분류에 대해서 설명하겠습니다</a:t>
            </a:r>
            <a:r>
              <a:rPr lang="en-US" altLang="ko-KR" dirty="0"/>
              <a:t>. </a:t>
            </a:r>
            <a:r>
              <a:rPr lang="ko-KR" altLang="en-US" dirty="0"/>
              <a:t>여기서는 인공지능이란 무엇인가</a:t>
            </a:r>
            <a:r>
              <a:rPr lang="en-US" altLang="ko-KR" dirty="0"/>
              <a:t>?</a:t>
            </a:r>
            <a:r>
              <a:rPr lang="ko-KR" altLang="en-US" dirty="0"/>
              <a:t>에 대한 질문의 답을 </a:t>
            </a:r>
            <a:r>
              <a:rPr lang="ko-KR" altLang="en-US" dirty="0" err="1"/>
              <a:t>얻어가실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번째로</a:t>
            </a:r>
            <a:r>
              <a:rPr lang="en-US" altLang="ko-KR" dirty="0"/>
              <a:t>, Ai</a:t>
            </a:r>
            <a:r>
              <a:rPr lang="ko-KR" altLang="en-US" dirty="0"/>
              <a:t>융합전공 이수체계도를 살펴보겠습니다</a:t>
            </a:r>
            <a:r>
              <a:rPr lang="en-US" altLang="ko-KR" dirty="0"/>
              <a:t>. </a:t>
            </a:r>
            <a:r>
              <a:rPr lang="ko-KR" altLang="en-US" dirty="0"/>
              <a:t>여기서는 이 과목을 왜 배우는지를 이해시켜드리겠습니다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번째는</a:t>
            </a:r>
            <a:r>
              <a:rPr lang="en-US" altLang="ko-KR" dirty="0"/>
              <a:t>, </a:t>
            </a:r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딥러닝의</a:t>
            </a:r>
            <a:r>
              <a:rPr lang="ko-KR" altLang="en-US" dirty="0"/>
              <a:t> 기초 개념들에 대해서 간략하게 알아보겠습니다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 번째로</a:t>
            </a:r>
            <a:r>
              <a:rPr lang="en-US" altLang="ko-KR" dirty="0"/>
              <a:t>, </a:t>
            </a:r>
            <a:r>
              <a:rPr lang="ko-KR" altLang="en-US" dirty="0" err="1"/>
              <a:t>머신러닝의</a:t>
            </a:r>
            <a:r>
              <a:rPr lang="ko-KR" altLang="en-US" dirty="0"/>
              <a:t> 파이프라인에 대해서 알아보겠습니다</a:t>
            </a:r>
            <a:r>
              <a:rPr lang="en-US" altLang="ko-KR" dirty="0"/>
              <a:t>. </a:t>
            </a:r>
            <a:r>
              <a:rPr lang="ko-KR" altLang="en-US" dirty="0"/>
              <a:t>여기서 여러분들은 </a:t>
            </a:r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딥러닝이</a:t>
            </a:r>
            <a:r>
              <a:rPr lang="ko-KR" altLang="en-US" dirty="0"/>
              <a:t> 어떻게 진행되는지 큰 틀에서 바라볼 수 있게 될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다섯 번째로는 각종 툴들에 대해서 알아보고</a:t>
            </a:r>
            <a:r>
              <a:rPr lang="en-US" altLang="ko-KR" dirty="0"/>
              <a:t>, </a:t>
            </a:r>
            <a:r>
              <a:rPr lang="ko-KR" altLang="en-US" dirty="0"/>
              <a:t>마지막으로 사전에 받은 질문에 대한 답과 제가 여러분들께 하고싶은 말을 하면서 강의를 </a:t>
            </a:r>
            <a:r>
              <a:rPr lang="ko-KR" altLang="en-US" dirty="0" err="1"/>
              <a:t>마치도록하겠습니다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508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인공지능의 분류에 대해서 알아보죠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684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인공지능에 대해서 알려면 역사에 대해서 알아야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인공지능의 발전 과정은 다들 잘 아시겠지만</a:t>
            </a:r>
            <a:r>
              <a:rPr lang="en-US" altLang="ko-KR" dirty="0"/>
              <a:t>, </a:t>
            </a:r>
            <a:r>
              <a:rPr lang="ko-KR" altLang="en-US" dirty="0"/>
              <a:t>처음에는 규칙기반 인공지능 위주로 발전하다가</a:t>
            </a:r>
            <a:r>
              <a:rPr lang="en-US" altLang="ko-KR" dirty="0"/>
              <a:t>, </a:t>
            </a:r>
            <a:r>
              <a:rPr lang="ko-KR" altLang="en-US" dirty="0"/>
              <a:t>한 번 침체기를 겪은 후 전문가 시스템으로 다시 비약했습니다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컴퓨팅 파워 등의 이슈로 잠시 머뭇거렸다가 </a:t>
            </a:r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딥러닝이</a:t>
            </a:r>
            <a:r>
              <a:rPr lang="ko-KR" altLang="en-US" dirty="0"/>
              <a:t> 등장하면서 현재까지 활발히 연구와 개발이 이루어지고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중요한 점은 규칙기반 </a:t>
            </a:r>
            <a:r>
              <a:rPr lang="en-US" altLang="ko-KR" dirty="0"/>
              <a:t>-&gt; </a:t>
            </a:r>
            <a:r>
              <a:rPr lang="ko-KR" altLang="en-US" dirty="0"/>
              <a:t>전문가 시스템 </a:t>
            </a:r>
            <a:r>
              <a:rPr lang="en-US" altLang="ko-KR" dirty="0"/>
              <a:t>-&gt; </a:t>
            </a:r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딥러닝 순서로 발전했다는 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366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발전해온 인공지능 연구의 접근법은 기호주의</a:t>
            </a:r>
            <a:r>
              <a:rPr lang="en-US" altLang="ko-KR" dirty="0"/>
              <a:t>, </a:t>
            </a:r>
            <a:r>
              <a:rPr lang="ko-KR" altLang="en-US" dirty="0"/>
              <a:t>연결주의</a:t>
            </a:r>
            <a:r>
              <a:rPr lang="en-US" altLang="ko-KR" dirty="0"/>
              <a:t>, </a:t>
            </a:r>
            <a:r>
              <a:rPr lang="ko-KR" altLang="en-US" dirty="0"/>
              <a:t>통계적 </a:t>
            </a:r>
            <a:r>
              <a:rPr lang="en-US" altLang="ko-KR" dirty="0"/>
              <a:t>AI</a:t>
            </a:r>
            <a:r>
              <a:rPr lang="ko-KR" altLang="en-US" dirty="0"/>
              <a:t>로 나눌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기호주의란 논리와 규칙을 </a:t>
            </a:r>
            <a:r>
              <a:rPr lang="ko-KR" altLang="en-US" dirty="0" err="1"/>
              <a:t>기반으로하는</a:t>
            </a:r>
            <a:r>
              <a:rPr lang="ko-KR" altLang="en-US" dirty="0"/>
              <a:t> 시스템입니다</a:t>
            </a:r>
            <a:r>
              <a:rPr lang="en-US" altLang="ko-KR" dirty="0"/>
              <a:t>. </a:t>
            </a:r>
            <a:r>
              <a:rPr lang="ko-KR" altLang="en-US" dirty="0"/>
              <a:t>그래서 지식을 하나하나 풀어서 적었다는 의미이죠</a:t>
            </a:r>
            <a:r>
              <a:rPr lang="en-US" altLang="ko-KR" dirty="0"/>
              <a:t>. </a:t>
            </a:r>
            <a:r>
              <a:rPr lang="ko-KR" altLang="en-US" dirty="0"/>
              <a:t>대표적인 예로는 전문가 시스템이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연결주의란 인간의 뇌를 모방해서 인공지능을 만들어보자</a:t>
            </a:r>
            <a:r>
              <a:rPr lang="en-US" altLang="ko-KR" dirty="0"/>
              <a:t>! </a:t>
            </a:r>
            <a:r>
              <a:rPr lang="ko-KR" altLang="en-US" dirty="0"/>
              <a:t>그러면 사람처럼 복잡한 패턴도 파악하고 예측이나 분류를 할 수 있을 것이다</a:t>
            </a:r>
            <a:r>
              <a:rPr lang="en-US" altLang="ko-KR" dirty="0"/>
              <a:t>. </a:t>
            </a:r>
            <a:r>
              <a:rPr lang="ko-KR" altLang="en-US" dirty="0"/>
              <a:t>라는 전제가 </a:t>
            </a:r>
            <a:r>
              <a:rPr lang="ko-KR" altLang="en-US" dirty="0" err="1"/>
              <a:t>깔려있습니다</a:t>
            </a:r>
            <a:r>
              <a:rPr lang="en-US" altLang="ko-KR" dirty="0"/>
              <a:t>. </a:t>
            </a:r>
            <a:r>
              <a:rPr lang="ko-KR" altLang="en-US" dirty="0" err="1"/>
              <a:t>딥러닝이</a:t>
            </a:r>
            <a:r>
              <a:rPr lang="ko-KR" altLang="en-US" dirty="0"/>
              <a:t> 대표적이죠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통계적 </a:t>
            </a:r>
            <a:r>
              <a:rPr lang="en-US" altLang="ko-KR" dirty="0"/>
              <a:t>AI</a:t>
            </a:r>
            <a:r>
              <a:rPr lang="ko-KR" altLang="en-US" dirty="0"/>
              <a:t>는 확률과 통계를 이용해서 정답을 확률적으로 예측하겠다</a:t>
            </a:r>
            <a:r>
              <a:rPr lang="en-US" altLang="ko-KR" dirty="0"/>
              <a:t>!</a:t>
            </a:r>
            <a:r>
              <a:rPr lang="ko-KR" altLang="en-US" dirty="0"/>
              <a:t>는 게 핵심입니다</a:t>
            </a:r>
            <a:r>
              <a:rPr lang="en-US" altLang="ko-KR" dirty="0"/>
              <a:t>. </a:t>
            </a:r>
            <a:r>
              <a:rPr lang="ko-KR" altLang="en-US" dirty="0"/>
              <a:t>예시로는 베이지안 네트워크</a:t>
            </a:r>
            <a:r>
              <a:rPr lang="en-US" altLang="ko-KR" dirty="0"/>
              <a:t>, HMM(Hidden Markov Model), SVM(Support Vector Machine) </a:t>
            </a:r>
            <a:r>
              <a:rPr lang="ko-KR" altLang="en-US" dirty="0"/>
              <a:t>등이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연결주의와 통계적</a:t>
            </a:r>
            <a:r>
              <a:rPr lang="en-US" altLang="ko-KR" dirty="0"/>
              <a:t>AI</a:t>
            </a:r>
            <a:r>
              <a:rPr lang="ko-KR" altLang="en-US" dirty="0"/>
              <a:t>는 서로 겹치는 부분이 많아서</a:t>
            </a:r>
            <a:r>
              <a:rPr lang="en-US" altLang="ko-KR" dirty="0"/>
              <a:t> </a:t>
            </a:r>
            <a:r>
              <a:rPr lang="ko-KR" altLang="en-US" dirty="0"/>
              <a:t>헷갈릴 수 있다</a:t>
            </a:r>
            <a:r>
              <a:rPr lang="en-US" altLang="ko-KR" dirty="0"/>
              <a:t>. </a:t>
            </a:r>
            <a:r>
              <a:rPr lang="ko-KR" altLang="en-US" dirty="0"/>
              <a:t>그러나 크게 중요하지는 않다</a:t>
            </a:r>
            <a:r>
              <a:rPr lang="en-US" altLang="ko-KR" dirty="0"/>
              <a:t>. </a:t>
            </a:r>
            <a:r>
              <a:rPr lang="ko-KR" altLang="en-US" dirty="0"/>
              <a:t>현대에는 두 가지 방식을 같이 쓰는 경우가 많기 때문이다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C6EA6-BDAB-4C27-945E-5EDE91FE60D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301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8FCAF-51C3-1FAA-BEE5-982834109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399" y="1655762"/>
            <a:ext cx="11106149" cy="4325929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177C65-007D-EDCE-DC66-07EF6F20528C}"/>
              </a:ext>
            </a:extLst>
          </p:cNvPr>
          <p:cNvCxnSpPr/>
          <p:nvPr userDrawn="1"/>
        </p:nvCxnSpPr>
        <p:spPr>
          <a:xfrm>
            <a:off x="533400" y="1533525"/>
            <a:ext cx="1110615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B87BD4C-C573-1478-6855-E6DA88123677}"/>
              </a:ext>
            </a:extLst>
          </p:cNvPr>
          <p:cNvCxnSpPr/>
          <p:nvPr userDrawn="1"/>
        </p:nvCxnSpPr>
        <p:spPr>
          <a:xfrm>
            <a:off x="533400" y="6127750"/>
            <a:ext cx="1110615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451820C-E27D-09FB-8024-9F0FDB05A5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1025520"/>
            <a:ext cx="3267075" cy="35877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endParaRPr lang="ko-KR" altLang="en-US" dirty="0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73E745A3-A548-66BC-3AF6-6959101859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473" y="6273810"/>
            <a:ext cx="3267075" cy="358775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FCBCA9-4876-1FD5-C464-ED993F0225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1494" y="241559"/>
            <a:ext cx="1667108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9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FB8A7-C1BE-8DCC-9C50-CE375243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BDA4F4-3F9C-4265-2DD0-1A3F911CE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B9C8DB-B041-D16B-3590-7A3F9B2B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24225A-AB92-24B6-446C-FA02C8FF4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31A32B-6FC9-23FF-19DA-CA56F4E5E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98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7DAB91-2303-A8D3-BAF4-8AF38A994D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562CC6-62A9-893B-ED1E-41651184D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5270B-E49E-3C3B-1AE9-EAC0A9EA9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6C4AF1-24CB-9E19-DA2C-CD60F3B7E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5621B-868D-1E01-E157-2C9EC234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599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3AC54-215A-DF5B-0578-251C74620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653" y="641665"/>
            <a:ext cx="4872472" cy="763270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C35CCC-EEED-6B65-11A0-65B26D0A6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662113"/>
            <a:ext cx="11106149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E3C5922-ACD4-3788-F542-51B45B7A9C89}"/>
              </a:ext>
            </a:extLst>
          </p:cNvPr>
          <p:cNvCxnSpPr>
            <a:cxnSpLocks/>
          </p:cNvCxnSpPr>
          <p:nvPr userDrawn="1"/>
        </p:nvCxnSpPr>
        <p:spPr>
          <a:xfrm>
            <a:off x="533400" y="1533525"/>
            <a:ext cx="11106147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E500A17-E500-9FC9-1761-A21754E2744A}"/>
              </a:ext>
            </a:extLst>
          </p:cNvPr>
          <p:cNvCxnSpPr>
            <a:cxnSpLocks/>
          </p:cNvCxnSpPr>
          <p:nvPr userDrawn="1"/>
        </p:nvCxnSpPr>
        <p:spPr>
          <a:xfrm>
            <a:off x="533400" y="6127750"/>
            <a:ext cx="11106147" cy="0"/>
          </a:xfrm>
          <a:prstGeom prst="line">
            <a:avLst/>
          </a:prstGeom>
          <a:ln>
            <a:solidFill>
              <a:srgbClr val="5D5D5D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245083-3146-156A-E31C-F31E9D5BD249}"/>
              </a:ext>
            </a:extLst>
          </p:cNvPr>
          <p:cNvSpPr txBox="1"/>
          <p:nvPr userDrawn="1"/>
        </p:nvSpPr>
        <p:spPr>
          <a:xfrm>
            <a:off x="438148" y="6242050"/>
            <a:ext cx="641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C1C1C1"/>
                </a:solidFill>
              </a:rPr>
              <a:t>From Zero to One: The First Steps in Understanding AI Theory</a:t>
            </a:r>
            <a:endParaRPr lang="ko-KR" altLang="en-US" sz="1600" dirty="0">
              <a:solidFill>
                <a:srgbClr val="C1C1C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9338FF-79B5-1DB8-F375-884636E65B7B}"/>
              </a:ext>
            </a:extLst>
          </p:cNvPr>
          <p:cNvSpPr txBox="1"/>
          <p:nvPr userDrawn="1"/>
        </p:nvSpPr>
        <p:spPr>
          <a:xfrm>
            <a:off x="7715251" y="6242050"/>
            <a:ext cx="4038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C1C1C1"/>
                </a:solidFill>
              </a:rPr>
              <a:t>0</a:t>
            </a:r>
            <a:r>
              <a:rPr lang="ko-KR" altLang="en-US" sz="1600" dirty="0">
                <a:solidFill>
                  <a:srgbClr val="C1C1C1"/>
                </a:solidFill>
              </a:rPr>
              <a:t>에서 </a:t>
            </a:r>
            <a:r>
              <a:rPr lang="en-US" altLang="ko-KR" sz="1600" dirty="0">
                <a:solidFill>
                  <a:srgbClr val="C1C1C1"/>
                </a:solidFill>
              </a:rPr>
              <a:t>1</a:t>
            </a:r>
            <a:r>
              <a:rPr lang="ko-KR" altLang="en-US" sz="1600" dirty="0">
                <a:solidFill>
                  <a:srgbClr val="C1C1C1"/>
                </a:solidFill>
              </a:rPr>
              <a:t>로</a:t>
            </a:r>
            <a:r>
              <a:rPr lang="en-US" altLang="ko-KR" sz="1600" dirty="0">
                <a:solidFill>
                  <a:srgbClr val="C1C1C1"/>
                </a:solidFill>
              </a:rPr>
              <a:t>: </a:t>
            </a:r>
            <a:r>
              <a:rPr lang="ko-KR" altLang="en-US" sz="1600" dirty="0">
                <a:solidFill>
                  <a:srgbClr val="C1C1C1"/>
                </a:solidFill>
              </a:rPr>
              <a:t>인공지능 이론의 첫걸음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0DA525A-3B41-7AAE-BE52-63D741C118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1494" y="241559"/>
            <a:ext cx="1667108" cy="400106"/>
          </a:xfrm>
          <a:prstGeom prst="rect">
            <a:avLst/>
          </a:prstGeom>
        </p:spPr>
      </p:pic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54FA54EF-EA81-25DB-665C-0D81321548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398" y="641665"/>
            <a:ext cx="895352" cy="791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latin typeface="Microsoft PhagsPa" panose="020B0502040204020203" pitchFamily="34" charset="0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77DFE-03E0-6BB3-C8B8-746BADC4660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9010652" y="6492875"/>
            <a:ext cx="2743200" cy="365125"/>
          </a:xfrm>
        </p:spPr>
        <p:txBody>
          <a:bodyPr/>
          <a:lstStyle/>
          <a:p>
            <a:fld id="{FBA857D4-EB52-46A8-852F-1AF54BD185F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01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0BC04-49B0-F4E4-A304-A0F0D926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2A9D2B-2850-1DAC-2ED9-22C5BD602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1B10B6-5F67-2C5E-F654-7E6EBD9D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59D8A0-C722-3DD4-2041-E9A2B633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76A4EB-E956-CD94-098A-BF513CEE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731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1FA90-CC9A-478C-F6D5-D615B466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08BB70-7C25-3246-9D9E-6815C5121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A909F6-DDD9-5B64-D40C-E6E37AA32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893DB9-6FAC-D9D5-CB0C-81CB28976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C62DE5-580C-14A5-2CFC-CBF1E057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0320DF-166F-C7AF-984B-16BCA8ABD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60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B6D7C-BA6C-FB62-7790-AAB319E6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D58727-A81A-318A-2962-E01E0817B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2EFBA7-9FD3-3A95-ABC5-77BA358A2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610F61-821C-A04F-A49E-FC164EF8B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853632-9525-4686-B887-8E18E5220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774EEF-FBCD-6DA4-A220-863658D3E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A338C4-2309-B984-1443-0FB01DFF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6C6F00-C6C6-2B38-01F5-45C173DF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970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7AEC8-8AAD-0CA7-9B69-2AB05EC24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F64961-0B4B-D934-77D8-E9E0BFE7F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922070-E27C-2E5A-5404-4CCFA8389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318A3D-2426-4006-BFF0-3FB329421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90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260CC1-3B40-AC19-035C-596373005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237AD2-AE98-0485-97BF-FD3BBD9E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B845BF-2424-71A5-6582-D732EE51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25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36978-BD22-F0BB-0EBA-88A73AC7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DB021E-CAA9-FA64-12A6-8C0808CBE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032A09-D1FE-8FA7-B349-756ADD777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3C0FA8-BFC0-7F99-B942-758F72A39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474B0E-F9F3-A14E-7494-14683352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7D5B49-2117-F4E4-B5A7-738EE9617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84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C2057-0C25-5D29-1EA9-88840FB2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137EA4-5A24-F0C3-03D9-2FDFD32B8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763846-5DED-C1B8-14B4-F16AEBE19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D1F397-EF8B-1231-D74A-CA5952689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E85360-E828-7B3B-C1D8-DAE6160C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D0515F-BCE4-0BBA-94D2-65EBD425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256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3C0CC4-BF6B-29D9-55AD-C01A2074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6A6E01-468F-67F9-0ECB-A1740C9F7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75808D-BD40-93CC-47A4-6B349E3DC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EA413-9D7B-11AB-FDC4-7F9AD768BB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70A9F-5648-9737-F501-5FDDA5354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857D4-EB52-46A8-852F-1AF54BD18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08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9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7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30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39.jpeg"/><Relationship Id="rId4" Type="http://schemas.openxmlformats.org/officeDocument/2006/relationships/diagramLayout" Target="../diagrams/layout6.xml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42.jpeg"/><Relationship Id="rId4" Type="http://schemas.openxmlformats.org/officeDocument/2006/relationships/diagramLayout" Target="../diagrams/layout7.xml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D775BD6-8727-537C-5FCF-3CDEFD750D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7200" b="0" i="0" dirty="0">
                <a:solidFill>
                  <a:srgbClr val="34354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ko-KR" altLang="en-US" sz="7200" b="0" i="0" dirty="0">
                <a:solidFill>
                  <a:srgbClr val="34354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sz="7200" b="0" i="0" dirty="0">
                <a:solidFill>
                  <a:srgbClr val="34354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7200" b="0" i="0" dirty="0">
                <a:solidFill>
                  <a:srgbClr val="34354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로</a:t>
            </a:r>
            <a:r>
              <a:rPr lang="en-US" altLang="ko-KR" sz="7200" b="0" i="0" dirty="0">
                <a:solidFill>
                  <a:srgbClr val="34354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br>
              <a:rPr lang="en-US" altLang="ko-KR" sz="7200" b="0" i="0" dirty="0">
                <a:solidFill>
                  <a:srgbClr val="34354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7200" b="0" i="0" dirty="0">
                <a:solidFill>
                  <a:srgbClr val="34354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인공지능</a:t>
            </a:r>
            <a:br>
              <a:rPr lang="en-US" altLang="ko-KR" sz="7200" b="0" i="0" dirty="0">
                <a:solidFill>
                  <a:srgbClr val="34354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7200" b="0" i="0" dirty="0">
                <a:solidFill>
                  <a:srgbClr val="34354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이론의 첫걸음</a:t>
            </a:r>
            <a:endParaRPr lang="ko-KR" altLang="en-US" sz="7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3B07817-8233-8F8B-FB35-B22BD5DA11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인공지능 기초 개념 소개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AB0ACF8-E751-6BC9-938C-31ADCB1CE3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29575" y="6273810"/>
            <a:ext cx="3609973" cy="358775"/>
          </a:xfrm>
        </p:spPr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융합전공 </a:t>
            </a:r>
            <a:r>
              <a:rPr lang="en-US" altLang="ko-KR" dirty="0"/>
              <a:t>20212061 </a:t>
            </a:r>
            <a:r>
              <a:rPr lang="ko-KR" altLang="en-US" b="1" dirty="0"/>
              <a:t>장선양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81148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B632BF-BE62-EE57-5120-E0DBDB769AAE}"/>
              </a:ext>
            </a:extLst>
          </p:cNvPr>
          <p:cNvSpPr/>
          <p:nvPr/>
        </p:nvSpPr>
        <p:spPr>
          <a:xfrm>
            <a:off x="1368162" y="2522085"/>
            <a:ext cx="3234731" cy="3226257"/>
          </a:xfrm>
          <a:prstGeom prst="roundRect">
            <a:avLst>
              <a:gd name="adj" fmla="val 11164"/>
            </a:avLst>
          </a:prstGeom>
          <a:solidFill>
            <a:srgbClr val="ECFE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A7BA01-10B0-45F7-0332-B3EEE815685A}"/>
              </a:ext>
            </a:extLst>
          </p:cNvPr>
          <p:cNvSpPr/>
          <p:nvPr/>
        </p:nvSpPr>
        <p:spPr>
          <a:xfrm>
            <a:off x="4661377" y="2522085"/>
            <a:ext cx="6717059" cy="3226257"/>
          </a:xfrm>
          <a:prstGeom prst="roundRect">
            <a:avLst>
              <a:gd name="adj" fmla="val 11164"/>
            </a:avLst>
          </a:prstGeom>
          <a:solidFill>
            <a:srgbClr val="D9E6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F497A1DA-647F-52FD-B621-AE3498B6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개념 정리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C94B761-09D6-516D-F3F2-81D903E2A5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A65B84C-F5E5-12B3-0C81-E31941B5B4E5}"/>
              </a:ext>
            </a:extLst>
          </p:cNvPr>
          <p:cNvSpPr/>
          <p:nvPr/>
        </p:nvSpPr>
        <p:spPr>
          <a:xfrm>
            <a:off x="1553703" y="2687090"/>
            <a:ext cx="2849442" cy="2812774"/>
          </a:xfrm>
          <a:prstGeom prst="rect">
            <a:avLst/>
          </a:prstGeom>
          <a:solidFill>
            <a:srgbClr val="EEEEEE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24B2B1-B93F-3741-9E0D-64DD1DDF8B9C}"/>
              </a:ext>
            </a:extLst>
          </p:cNvPr>
          <p:cNvSpPr/>
          <p:nvPr/>
        </p:nvSpPr>
        <p:spPr>
          <a:xfrm>
            <a:off x="4909404" y="2687090"/>
            <a:ext cx="2849442" cy="2812774"/>
          </a:xfrm>
          <a:prstGeom prst="rect">
            <a:avLst/>
          </a:prstGeom>
          <a:solidFill>
            <a:srgbClr val="EEEEEE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84CCBF-0680-A7D2-B7F3-56B8813817D3}"/>
              </a:ext>
            </a:extLst>
          </p:cNvPr>
          <p:cNvSpPr/>
          <p:nvPr/>
        </p:nvSpPr>
        <p:spPr>
          <a:xfrm>
            <a:off x="8265105" y="2682814"/>
            <a:ext cx="2849442" cy="2812774"/>
          </a:xfrm>
          <a:prstGeom prst="rect">
            <a:avLst/>
          </a:prstGeom>
          <a:solidFill>
            <a:srgbClr val="EEEEEE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FBD883-863C-7058-72C5-6B7D289F2CE0}"/>
              </a:ext>
            </a:extLst>
          </p:cNvPr>
          <p:cNvSpPr/>
          <p:nvPr/>
        </p:nvSpPr>
        <p:spPr>
          <a:xfrm>
            <a:off x="1553703" y="2687090"/>
            <a:ext cx="2849442" cy="52677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규칙기반 인공지능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35A528-1469-C915-42B4-A256DB6898B5}"/>
              </a:ext>
            </a:extLst>
          </p:cNvPr>
          <p:cNvSpPr/>
          <p:nvPr/>
        </p:nvSpPr>
        <p:spPr>
          <a:xfrm>
            <a:off x="4909404" y="2687090"/>
            <a:ext cx="2849442" cy="52677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머신러닝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16D3A1-645D-683C-CD83-30D552F81FDF}"/>
              </a:ext>
            </a:extLst>
          </p:cNvPr>
          <p:cNvSpPr/>
          <p:nvPr/>
        </p:nvSpPr>
        <p:spPr>
          <a:xfrm>
            <a:off x="8265105" y="2687090"/>
            <a:ext cx="2849442" cy="52677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딥러닝</a:t>
            </a: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22511D33-78E5-46F1-7DF1-0CB6A0919E4F}"/>
              </a:ext>
            </a:extLst>
          </p:cNvPr>
          <p:cNvSpPr/>
          <p:nvPr/>
        </p:nvSpPr>
        <p:spPr>
          <a:xfrm rot="10800000">
            <a:off x="7944413" y="2291805"/>
            <a:ext cx="150986" cy="349222"/>
          </a:xfrm>
          <a:prstGeom prst="triangle">
            <a:avLst/>
          </a:prstGeom>
          <a:solidFill>
            <a:srgbClr val="D9E6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625C2FB-DB63-30E7-9BBB-A3828FCCE0E2}"/>
              </a:ext>
            </a:extLst>
          </p:cNvPr>
          <p:cNvSpPr>
            <a:spLocks/>
          </p:cNvSpPr>
          <p:nvPr/>
        </p:nvSpPr>
        <p:spPr>
          <a:xfrm>
            <a:off x="6334125" y="1964115"/>
            <a:ext cx="5149632" cy="381577"/>
          </a:xfrm>
          <a:prstGeom prst="roundRect">
            <a:avLst>
              <a:gd name="adj" fmla="val 28784"/>
            </a:avLst>
          </a:prstGeom>
          <a:solidFill>
            <a:srgbClr val="D9E6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3074BE-1837-ABF3-98FE-D9A338B07A28}"/>
              </a:ext>
            </a:extLst>
          </p:cNvPr>
          <p:cNvSpPr txBox="1"/>
          <p:nvPr/>
        </p:nvSpPr>
        <p:spPr>
          <a:xfrm>
            <a:off x="6380778" y="1953945"/>
            <a:ext cx="5008000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/>
              <a:t>데이터로부터 </a:t>
            </a:r>
            <a:r>
              <a:rPr lang="ko-KR" altLang="en-US" sz="1400" b="1" dirty="0"/>
              <a:t>패턴을 학습하여 </a:t>
            </a:r>
            <a:r>
              <a:rPr lang="ko-KR" altLang="en-US" sz="1400" dirty="0"/>
              <a:t>예측이나 분류를 하는 시스템</a:t>
            </a:r>
            <a:endParaRPr lang="en-US" altLang="ko-KR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F459F7-B246-CE4B-B211-2E60C528C4BA}"/>
              </a:ext>
            </a:extLst>
          </p:cNvPr>
          <p:cNvSpPr txBox="1"/>
          <p:nvPr/>
        </p:nvSpPr>
        <p:spPr>
          <a:xfrm>
            <a:off x="5321620" y="4124952"/>
            <a:ext cx="202500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/>
              <a:t>사람이 특징 추출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D11870-12A3-5C45-6F5B-C990295D8BA3}"/>
              </a:ext>
            </a:extLst>
          </p:cNvPr>
          <p:cNvSpPr txBox="1"/>
          <p:nvPr/>
        </p:nvSpPr>
        <p:spPr>
          <a:xfrm>
            <a:off x="1866479" y="4124952"/>
            <a:ext cx="222389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/>
              <a:t>탐색으로 추론하기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A1DFE6-1DF6-6942-B2C3-7935312B3B96}"/>
              </a:ext>
            </a:extLst>
          </p:cNvPr>
          <p:cNvSpPr txBox="1"/>
          <p:nvPr/>
        </p:nvSpPr>
        <p:spPr>
          <a:xfrm>
            <a:off x="8677321" y="4124952"/>
            <a:ext cx="202500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모델</a:t>
            </a:r>
            <a:r>
              <a:rPr lang="ko-KR" altLang="en-US" sz="1800" b="1" dirty="0"/>
              <a:t>이 특징 추출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7B958C20-012D-CA37-CAF2-A3138809540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BFEDEBD5-E58E-4446-B75B-970D326BDEBB}"/>
              </a:ext>
            </a:extLst>
          </p:cNvPr>
          <p:cNvSpPr/>
          <p:nvPr/>
        </p:nvSpPr>
        <p:spPr>
          <a:xfrm rot="10800000">
            <a:off x="2889760" y="2291805"/>
            <a:ext cx="150986" cy="349222"/>
          </a:xfrm>
          <a:prstGeom prst="triangle">
            <a:avLst/>
          </a:prstGeom>
          <a:solidFill>
            <a:srgbClr val="ECFE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6CBFCAB-D86C-5FE2-59BC-6D1CD25A6C60}"/>
              </a:ext>
            </a:extLst>
          </p:cNvPr>
          <p:cNvSpPr>
            <a:spLocks/>
          </p:cNvSpPr>
          <p:nvPr/>
        </p:nvSpPr>
        <p:spPr>
          <a:xfrm>
            <a:off x="1279472" y="1964115"/>
            <a:ext cx="3123673" cy="381577"/>
          </a:xfrm>
          <a:prstGeom prst="roundRect">
            <a:avLst>
              <a:gd name="adj" fmla="val 28784"/>
            </a:avLst>
          </a:prstGeom>
          <a:solidFill>
            <a:srgbClr val="ECFE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2CA00E-8A06-AA7A-C6F0-BE59757E531A}"/>
              </a:ext>
            </a:extLst>
          </p:cNvPr>
          <p:cNvSpPr txBox="1"/>
          <p:nvPr/>
        </p:nvSpPr>
        <p:spPr>
          <a:xfrm>
            <a:off x="1326125" y="1953945"/>
            <a:ext cx="3037762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/>
              <a:t>명시적인 규칙과</a:t>
            </a:r>
            <a:r>
              <a:rPr lang="ko-KR" altLang="en-US" sz="1400" dirty="0"/>
              <a:t> </a:t>
            </a:r>
            <a:r>
              <a:rPr lang="ko-KR" altLang="en-US" sz="1400" b="1" dirty="0"/>
              <a:t>논리 </a:t>
            </a:r>
            <a:r>
              <a:rPr lang="en-US" altLang="ko-KR" sz="1400" dirty="0"/>
              <a:t>IF A THAN B</a:t>
            </a:r>
          </a:p>
        </p:txBody>
      </p:sp>
    </p:spTree>
    <p:extLst>
      <p:ext uri="{BB962C8B-B14F-4D97-AF65-F5344CB8AC3E}">
        <p14:creationId xmlns:p14="http://schemas.microsoft.com/office/powerpoint/2010/main" val="25336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83B84-A8DC-F6C5-9074-A4B073773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학습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EDAD58-A7D6-628A-6355-550BE36D68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A24427B-7EF1-7F69-3713-7378ECF1A5A3}"/>
              </a:ext>
            </a:extLst>
          </p:cNvPr>
          <p:cNvGrpSpPr/>
          <p:nvPr/>
        </p:nvGrpSpPr>
        <p:grpSpPr>
          <a:xfrm>
            <a:off x="1967948" y="1631315"/>
            <a:ext cx="3975652" cy="2136913"/>
            <a:chOff x="1967948" y="1631315"/>
            <a:chExt cx="3975652" cy="213691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68FD90C-B4B3-02D2-F14B-67D0457176E6}"/>
                </a:ext>
              </a:extLst>
            </p:cNvPr>
            <p:cNvSpPr/>
            <p:nvPr/>
          </p:nvSpPr>
          <p:spPr>
            <a:xfrm>
              <a:off x="1967948" y="1631315"/>
              <a:ext cx="3975652" cy="2136913"/>
            </a:xfrm>
            <a:prstGeom prst="roundRect">
              <a:avLst/>
            </a:prstGeom>
            <a:solidFill>
              <a:srgbClr val="D9E6FB"/>
            </a:solidFill>
            <a:ln>
              <a:solidFill>
                <a:srgbClr val="D9E6F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E41D4CD-2B0F-3FC6-059F-254C2EC06D1E}"/>
                </a:ext>
              </a:extLst>
            </p:cNvPr>
            <p:cNvSpPr/>
            <p:nvPr/>
          </p:nvSpPr>
          <p:spPr>
            <a:xfrm>
              <a:off x="3030612" y="1777977"/>
              <a:ext cx="1850323" cy="291455"/>
            </a:xfrm>
            <a:prstGeom prst="roundRect">
              <a:avLst>
                <a:gd name="adj" fmla="val 50000"/>
              </a:avLst>
            </a:prstGeom>
            <a:solidFill>
              <a:srgbClr val="02160A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지도 학습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2516FE-41CD-87C2-3563-8AE83F73022C}"/>
                </a:ext>
              </a:extLst>
            </p:cNvPr>
            <p:cNvSpPr txBox="1"/>
            <p:nvPr/>
          </p:nvSpPr>
          <p:spPr>
            <a:xfrm>
              <a:off x="2647805" y="2468193"/>
              <a:ext cx="2615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/>
                <a:t>정답이 있다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ABC324C-72B8-C491-3373-00D9AF2CEED7}"/>
              </a:ext>
            </a:extLst>
          </p:cNvPr>
          <p:cNvGrpSpPr/>
          <p:nvPr/>
        </p:nvGrpSpPr>
        <p:grpSpPr>
          <a:xfrm>
            <a:off x="6530009" y="1631315"/>
            <a:ext cx="3975652" cy="2136913"/>
            <a:chOff x="6530009" y="1631315"/>
            <a:chExt cx="3975652" cy="213691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B7BB5CE-5909-D526-C5E5-B46050493A56}"/>
                </a:ext>
              </a:extLst>
            </p:cNvPr>
            <p:cNvSpPr/>
            <p:nvPr/>
          </p:nvSpPr>
          <p:spPr>
            <a:xfrm>
              <a:off x="6530009" y="1631315"/>
              <a:ext cx="3975652" cy="2136913"/>
            </a:xfrm>
            <a:prstGeom prst="roundRect">
              <a:avLst/>
            </a:prstGeom>
            <a:solidFill>
              <a:srgbClr val="D9E6FB"/>
            </a:solidFill>
            <a:ln>
              <a:solidFill>
                <a:srgbClr val="D9E6F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F0DFBF8-474A-A21F-8803-59D43F4F1592}"/>
                </a:ext>
              </a:extLst>
            </p:cNvPr>
            <p:cNvSpPr/>
            <p:nvPr/>
          </p:nvSpPr>
          <p:spPr>
            <a:xfrm>
              <a:off x="7592673" y="1777977"/>
              <a:ext cx="1850323" cy="291455"/>
            </a:xfrm>
            <a:prstGeom prst="roundRect">
              <a:avLst>
                <a:gd name="adj" fmla="val 50000"/>
              </a:avLst>
            </a:prstGeom>
            <a:solidFill>
              <a:srgbClr val="02160A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비지도 학습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338FAF-94B9-5CA8-7DF1-C979436EA4EC}"/>
                </a:ext>
              </a:extLst>
            </p:cNvPr>
            <p:cNvSpPr txBox="1"/>
            <p:nvPr/>
          </p:nvSpPr>
          <p:spPr>
            <a:xfrm>
              <a:off x="7189987" y="2468193"/>
              <a:ext cx="2615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/>
                <a:t>정답이 없다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BF3D51-2EFC-3328-EDC4-1421D53EA376}"/>
              </a:ext>
            </a:extLst>
          </p:cNvPr>
          <p:cNvGrpSpPr/>
          <p:nvPr/>
        </p:nvGrpSpPr>
        <p:grpSpPr>
          <a:xfrm>
            <a:off x="1967948" y="3873240"/>
            <a:ext cx="3975652" cy="2136913"/>
            <a:chOff x="1967948" y="3873240"/>
            <a:chExt cx="3975652" cy="213691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7C4DFE2-BAC0-E035-04A7-355687D3EC0C}"/>
                </a:ext>
              </a:extLst>
            </p:cNvPr>
            <p:cNvSpPr/>
            <p:nvPr/>
          </p:nvSpPr>
          <p:spPr>
            <a:xfrm>
              <a:off x="1967948" y="3873240"/>
              <a:ext cx="3975652" cy="2136913"/>
            </a:xfrm>
            <a:prstGeom prst="roundRect">
              <a:avLst/>
            </a:prstGeom>
            <a:solidFill>
              <a:srgbClr val="D9E6FB"/>
            </a:solidFill>
            <a:ln>
              <a:solidFill>
                <a:srgbClr val="D9E6F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19A1FD1-ACB6-5A12-27CB-7C1A147DC75C}"/>
                </a:ext>
              </a:extLst>
            </p:cNvPr>
            <p:cNvSpPr/>
            <p:nvPr/>
          </p:nvSpPr>
          <p:spPr>
            <a:xfrm>
              <a:off x="3030612" y="4035858"/>
              <a:ext cx="1850323" cy="291455"/>
            </a:xfrm>
            <a:prstGeom prst="roundRect">
              <a:avLst>
                <a:gd name="adj" fmla="val 50000"/>
              </a:avLst>
            </a:prstGeom>
            <a:solidFill>
              <a:srgbClr val="02160A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강화 학습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6DD290-B2C2-5DD5-211F-2C4DD27311F0}"/>
                </a:ext>
              </a:extLst>
            </p:cNvPr>
            <p:cNvSpPr txBox="1"/>
            <p:nvPr/>
          </p:nvSpPr>
          <p:spPr>
            <a:xfrm>
              <a:off x="2647805" y="4723254"/>
              <a:ext cx="2615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/>
                <a:t>보상이 있다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9E1EE92-4950-8923-3CE1-37FB1D3B117D}"/>
              </a:ext>
            </a:extLst>
          </p:cNvPr>
          <p:cNvGrpSpPr/>
          <p:nvPr/>
        </p:nvGrpSpPr>
        <p:grpSpPr>
          <a:xfrm>
            <a:off x="6530009" y="3873240"/>
            <a:ext cx="3975652" cy="2136913"/>
            <a:chOff x="6530009" y="3873240"/>
            <a:chExt cx="3975652" cy="2136913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4167DCE-CBC6-07F1-FB58-4196357DCEAD}"/>
                </a:ext>
              </a:extLst>
            </p:cNvPr>
            <p:cNvSpPr/>
            <p:nvPr/>
          </p:nvSpPr>
          <p:spPr>
            <a:xfrm>
              <a:off x="6530009" y="3873240"/>
              <a:ext cx="3975652" cy="2136913"/>
            </a:xfrm>
            <a:prstGeom prst="roundRect">
              <a:avLst/>
            </a:prstGeom>
            <a:solidFill>
              <a:srgbClr val="D9E6FB"/>
            </a:solidFill>
            <a:ln>
              <a:solidFill>
                <a:srgbClr val="D9E6F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ED91714-7E0B-230B-1719-F646E31BA468}"/>
                </a:ext>
              </a:extLst>
            </p:cNvPr>
            <p:cNvSpPr/>
            <p:nvPr/>
          </p:nvSpPr>
          <p:spPr>
            <a:xfrm>
              <a:off x="7592673" y="4035858"/>
              <a:ext cx="1850323" cy="291455"/>
            </a:xfrm>
            <a:prstGeom prst="roundRect">
              <a:avLst>
                <a:gd name="adj" fmla="val 50000"/>
              </a:avLst>
            </a:prstGeom>
            <a:solidFill>
              <a:srgbClr val="02160A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bg1"/>
                  </a:solidFill>
                </a:rPr>
                <a:t>준지도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학습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D8A729-B3A8-6892-CFE3-25CF7B07183A}"/>
                </a:ext>
              </a:extLst>
            </p:cNvPr>
            <p:cNvSpPr txBox="1"/>
            <p:nvPr/>
          </p:nvSpPr>
          <p:spPr>
            <a:xfrm>
              <a:off x="7189988" y="4723254"/>
              <a:ext cx="26159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/>
                <a:t>정답이 적다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3A041B-84D5-92A2-8C80-6946817E972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30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10315A2-6853-BBA5-A05E-EFD08AC58313}"/>
              </a:ext>
            </a:extLst>
          </p:cNvPr>
          <p:cNvSpPr/>
          <p:nvPr/>
        </p:nvSpPr>
        <p:spPr>
          <a:xfrm>
            <a:off x="908740" y="2750074"/>
            <a:ext cx="4778256" cy="3231339"/>
          </a:xfrm>
          <a:prstGeom prst="roundRect">
            <a:avLst>
              <a:gd name="adj" fmla="val 11164"/>
            </a:avLst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107135E-9B6E-EA43-28AA-5FF72A8BE709}"/>
              </a:ext>
            </a:extLst>
          </p:cNvPr>
          <p:cNvSpPr/>
          <p:nvPr/>
        </p:nvSpPr>
        <p:spPr>
          <a:xfrm>
            <a:off x="6699224" y="2750075"/>
            <a:ext cx="4778256" cy="3231339"/>
          </a:xfrm>
          <a:prstGeom prst="roundRect">
            <a:avLst>
              <a:gd name="adj" fmla="val 11164"/>
            </a:avLst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F7843D-83F0-73ED-435B-FE8590D4C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지도학습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0AAB6-3C7F-9207-5D99-FEBD95962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662114"/>
            <a:ext cx="11106149" cy="476070"/>
          </a:xfrm>
        </p:spPr>
        <p:txBody>
          <a:bodyPr/>
          <a:lstStyle/>
          <a:p>
            <a:r>
              <a:rPr lang="ko-KR" altLang="en-US" dirty="0"/>
              <a:t>정답이 있는 데이터로 학습하는 방법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8A4CB2-503F-687F-5261-8F0C1EA3DF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8CF303-702E-652F-2D87-BC5E25E3DCE7}"/>
              </a:ext>
            </a:extLst>
          </p:cNvPr>
          <p:cNvSpPr/>
          <p:nvPr/>
        </p:nvSpPr>
        <p:spPr>
          <a:xfrm>
            <a:off x="1186541" y="4375175"/>
            <a:ext cx="1878215" cy="1314924"/>
          </a:xfrm>
          <a:prstGeom prst="rect">
            <a:avLst/>
          </a:prstGeom>
          <a:solidFill>
            <a:srgbClr val="EEEEEE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B37042-3ED5-6B07-A7AE-0B442A556C25}"/>
              </a:ext>
            </a:extLst>
          </p:cNvPr>
          <p:cNvSpPr txBox="1"/>
          <p:nvPr/>
        </p:nvSpPr>
        <p:spPr>
          <a:xfrm>
            <a:off x="5363502" y="2210697"/>
            <a:ext cx="1605357" cy="369332"/>
          </a:xfrm>
          <a:prstGeom prst="rect">
            <a:avLst/>
          </a:prstGeom>
          <a:solidFill>
            <a:srgbClr val="FFEBCD"/>
          </a:solidFill>
          <a:ln w="28575">
            <a:solidFill>
              <a:schemeClr val="accent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단어 맞추기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771373B-39D1-F53C-3CC5-58F0419FA010}"/>
              </a:ext>
            </a:extLst>
          </p:cNvPr>
          <p:cNvSpPr/>
          <p:nvPr/>
        </p:nvSpPr>
        <p:spPr>
          <a:xfrm>
            <a:off x="1186541" y="2983830"/>
            <a:ext cx="4222655" cy="1100031"/>
          </a:xfrm>
          <a:prstGeom prst="roundRect">
            <a:avLst>
              <a:gd name="adj" fmla="val 29792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회귀</a:t>
            </a:r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(Regression)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83774A-68F4-FB39-EFA5-B70508B242D0}"/>
              </a:ext>
            </a:extLst>
          </p:cNvPr>
          <p:cNvSpPr txBox="1"/>
          <p:nvPr/>
        </p:nvSpPr>
        <p:spPr>
          <a:xfrm>
            <a:off x="1302592" y="4762038"/>
            <a:ext cx="164611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선형회귀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로지스틱 회귀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다항회귀</a:t>
            </a:r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CAF39A-E4DE-A295-53F2-4ED9CAD82F6C}"/>
              </a:ext>
            </a:extLst>
          </p:cNvPr>
          <p:cNvSpPr/>
          <p:nvPr/>
        </p:nvSpPr>
        <p:spPr>
          <a:xfrm>
            <a:off x="1186541" y="4375175"/>
            <a:ext cx="1878215" cy="3205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종류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20B0B3-8234-A371-CA65-C571290EDD87}"/>
              </a:ext>
            </a:extLst>
          </p:cNvPr>
          <p:cNvSpPr/>
          <p:nvPr/>
        </p:nvSpPr>
        <p:spPr>
          <a:xfrm>
            <a:off x="3436768" y="4361641"/>
            <a:ext cx="1878215" cy="1314924"/>
          </a:xfrm>
          <a:prstGeom prst="rect">
            <a:avLst/>
          </a:prstGeom>
          <a:solidFill>
            <a:srgbClr val="EEEEEE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043F30-D0F4-D08D-6823-2F1F965E4E8B}"/>
              </a:ext>
            </a:extLst>
          </p:cNvPr>
          <p:cNvSpPr txBox="1"/>
          <p:nvPr/>
        </p:nvSpPr>
        <p:spPr>
          <a:xfrm>
            <a:off x="3552819" y="4748504"/>
            <a:ext cx="164611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날씨예측</a:t>
            </a:r>
            <a:endParaRPr lang="en-US" altLang="ko-KR" sz="1600" dirty="0"/>
          </a:p>
          <a:p>
            <a:pPr algn="ctr"/>
            <a:r>
              <a:rPr lang="ko-KR" altLang="en-US" sz="1600" dirty="0"/>
              <a:t>인구 증가 예측</a:t>
            </a:r>
            <a:endParaRPr lang="en-US" altLang="ko-KR" sz="1600" dirty="0"/>
          </a:p>
          <a:p>
            <a:pPr algn="ctr"/>
            <a:r>
              <a:rPr lang="ko-KR" altLang="en-US" sz="1600" dirty="0"/>
              <a:t>가격 예측</a:t>
            </a:r>
            <a:endParaRPr lang="en-US" altLang="ko-KR" sz="16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DA62AB-E0CF-FDAE-A480-76B9FFBD3108}"/>
              </a:ext>
            </a:extLst>
          </p:cNvPr>
          <p:cNvSpPr/>
          <p:nvPr/>
        </p:nvSpPr>
        <p:spPr>
          <a:xfrm>
            <a:off x="3436768" y="4361641"/>
            <a:ext cx="1878215" cy="3205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적용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765A86-52A6-9D34-D204-0D9E1FAEB459}"/>
              </a:ext>
            </a:extLst>
          </p:cNvPr>
          <p:cNvSpPr/>
          <p:nvPr/>
        </p:nvSpPr>
        <p:spPr>
          <a:xfrm>
            <a:off x="7038755" y="4375175"/>
            <a:ext cx="1878215" cy="1314924"/>
          </a:xfrm>
          <a:prstGeom prst="rect">
            <a:avLst/>
          </a:prstGeom>
          <a:solidFill>
            <a:srgbClr val="EEEEEE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697257-D270-DA84-5512-2895F00FF634}"/>
              </a:ext>
            </a:extLst>
          </p:cNvPr>
          <p:cNvSpPr txBox="1"/>
          <p:nvPr/>
        </p:nvSpPr>
        <p:spPr>
          <a:xfrm>
            <a:off x="7038755" y="4762038"/>
            <a:ext cx="18782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Navie Bayes </a:t>
            </a:r>
            <a:r>
              <a:rPr lang="ko-KR" altLang="en-US" sz="1400" dirty="0"/>
              <a:t>분류기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의사결정트리</a:t>
            </a:r>
            <a:endParaRPr lang="en-US" altLang="ko-KR" sz="1400" dirty="0"/>
          </a:p>
          <a:p>
            <a:pPr algn="ctr"/>
            <a:r>
              <a:rPr lang="en-US" altLang="ko-KR" sz="1400" dirty="0"/>
              <a:t>SVM, KNN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C0C41F-568A-31FD-9BB9-57CE8E262E12}"/>
              </a:ext>
            </a:extLst>
          </p:cNvPr>
          <p:cNvSpPr/>
          <p:nvPr/>
        </p:nvSpPr>
        <p:spPr>
          <a:xfrm>
            <a:off x="7038755" y="4375175"/>
            <a:ext cx="1878215" cy="3205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종류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EA772A-2718-19F6-7F35-A19DBBB8E551}"/>
              </a:ext>
            </a:extLst>
          </p:cNvPr>
          <p:cNvSpPr/>
          <p:nvPr/>
        </p:nvSpPr>
        <p:spPr>
          <a:xfrm>
            <a:off x="9288982" y="4361641"/>
            <a:ext cx="1878215" cy="1314924"/>
          </a:xfrm>
          <a:prstGeom prst="rect">
            <a:avLst/>
          </a:prstGeom>
          <a:solidFill>
            <a:srgbClr val="EEEEEE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A96DA7-F549-2EE6-1FB1-B47B65FDF3B7}"/>
              </a:ext>
            </a:extLst>
          </p:cNvPr>
          <p:cNvSpPr txBox="1"/>
          <p:nvPr/>
        </p:nvSpPr>
        <p:spPr>
          <a:xfrm>
            <a:off x="9405033" y="4748504"/>
            <a:ext cx="16461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번호판 인식</a:t>
            </a:r>
            <a:endParaRPr lang="en-US" altLang="ko-KR" sz="1600" dirty="0"/>
          </a:p>
          <a:p>
            <a:pPr algn="ctr"/>
            <a:r>
              <a:rPr lang="ko-KR" altLang="en-US" sz="1600" dirty="0"/>
              <a:t>스팸 감지</a:t>
            </a:r>
            <a:endParaRPr lang="en-US" altLang="ko-KR" sz="1600" dirty="0"/>
          </a:p>
          <a:p>
            <a:pPr algn="ctr"/>
            <a:r>
              <a:rPr lang="ko-KR" altLang="en-US" sz="1600" dirty="0"/>
              <a:t>영상분류</a:t>
            </a:r>
            <a:endParaRPr lang="en-US" altLang="ko-KR" sz="16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48B661-6AD6-2905-8884-8D44213483F7}"/>
              </a:ext>
            </a:extLst>
          </p:cNvPr>
          <p:cNvSpPr/>
          <p:nvPr/>
        </p:nvSpPr>
        <p:spPr>
          <a:xfrm>
            <a:off x="9288982" y="4361641"/>
            <a:ext cx="1878215" cy="3205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적용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C66200-6DC1-A17E-F853-EFB0262926B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95F151D-D4E9-543F-25C1-98EE590282BC}"/>
              </a:ext>
            </a:extLst>
          </p:cNvPr>
          <p:cNvSpPr/>
          <p:nvPr/>
        </p:nvSpPr>
        <p:spPr>
          <a:xfrm>
            <a:off x="6977023" y="2983830"/>
            <a:ext cx="4222655" cy="1100031"/>
          </a:xfrm>
          <a:prstGeom prst="roundRect">
            <a:avLst>
              <a:gd name="adj" fmla="val 29792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ysClr val="windowText" lastClr="000000"/>
                </a:solidFill>
              </a:rPr>
              <a:t>분류</a:t>
            </a:r>
            <a:endParaRPr lang="en-US" altLang="ko-KR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2800" dirty="0">
                <a:solidFill>
                  <a:sysClr val="windowText" lastClr="000000"/>
                </a:solidFill>
              </a:rPr>
              <a:t>(Classification)</a:t>
            </a:r>
            <a:endParaRPr lang="ko-KR" altLang="en-US" sz="2800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2" descr="회귀 분석 - 위키백과, 우리 모두의 백과사전">
            <a:extLst>
              <a:ext uri="{FF2B5EF4-FFF2-40B4-BE49-F238E27FC236}">
                <a16:creationId xmlns:a16="http://schemas.microsoft.com/office/drawing/2014/main" id="{1F6F4E04-43E1-5BDF-9A53-C3C6E81DB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966" y="2888780"/>
            <a:ext cx="3584203" cy="294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L #6 : 머신러닝 지도학습 기본 개념 (분류, 예측)">
            <a:extLst>
              <a:ext uri="{FF2B5EF4-FFF2-40B4-BE49-F238E27FC236}">
                <a16:creationId xmlns:a16="http://schemas.microsoft.com/office/drawing/2014/main" id="{09622503-12A4-3352-DC25-44EFE6641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000" y="2824959"/>
            <a:ext cx="3932703" cy="310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20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5" grpId="0" animBg="1"/>
      <p:bldP spid="12" grpId="0" animBg="1"/>
      <p:bldP spid="15" grpId="0" animBg="1"/>
      <p:bldP spid="16" grpId="0"/>
      <p:bldP spid="17" grpId="0" animBg="1"/>
      <p:bldP spid="18" grpId="0" animBg="1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/>
      <p:bldP spid="26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7843D-83F0-73ED-435B-FE8590D4C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비지도학습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0AAB6-3C7F-9207-5D99-FEBD95962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662114"/>
            <a:ext cx="11106149" cy="476070"/>
          </a:xfrm>
        </p:spPr>
        <p:txBody>
          <a:bodyPr/>
          <a:lstStyle/>
          <a:p>
            <a:r>
              <a:rPr lang="ko-KR" altLang="en-US" dirty="0"/>
              <a:t>정답이 없는 데이터를 받아서 데이터의 특징과 패턴 파악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8A4CB2-503F-687F-5261-8F0C1EA3DF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B37042-3ED5-6B07-A7AE-0B442A556C25}"/>
              </a:ext>
            </a:extLst>
          </p:cNvPr>
          <p:cNvSpPr txBox="1"/>
          <p:nvPr/>
        </p:nvSpPr>
        <p:spPr>
          <a:xfrm>
            <a:off x="4956155" y="2210697"/>
            <a:ext cx="2279689" cy="369332"/>
          </a:xfrm>
          <a:prstGeom prst="rect">
            <a:avLst/>
          </a:prstGeom>
          <a:solidFill>
            <a:srgbClr val="ECFECE"/>
          </a:solidFill>
          <a:ln w="28575">
            <a:solidFill>
              <a:srgbClr val="DFFDA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비슷한 색깔 맞추기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D8A8BE1-A76B-52F3-9250-62B0909FCFC6}"/>
              </a:ext>
            </a:extLst>
          </p:cNvPr>
          <p:cNvGrpSpPr/>
          <p:nvPr/>
        </p:nvGrpSpPr>
        <p:grpSpPr>
          <a:xfrm>
            <a:off x="908740" y="2750074"/>
            <a:ext cx="4778256" cy="3231339"/>
            <a:chOff x="908740" y="2750074"/>
            <a:chExt cx="4778256" cy="3231339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10315A2-6853-BBA5-A05E-EFD08AC58313}"/>
                </a:ext>
              </a:extLst>
            </p:cNvPr>
            <p:cNvSpPr/>
            <p:nvPr/>
          </p:nvSpPr>
          <p:spPr>
            <a:xfrm>
              <a:off x="908740" y="2750074"/>
              <a:ext cx="4778256" cy="3231339"/>
            </a:xfrm>
            <a:prstGeom prst="roundRect">
              <a:avLst>
                <a:gd name="adj" fmla="val 11164"/>
              </a:avLst>
            </a:prstGeom>
            <a:solidFill>
              <a:srgbClr val="ECFECE"/>
            </a:solidFill>
            <a:ln>
              <a:solidFill>
                <a:srgbClr val="DFF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48CF303-702E-652F-2D87-BC5E25E3DCE7}"/>
                </a:ext>
              </a:extLst>
            </p:cNvPr>
            <p:cNvSpPr/>
            <p:nvPr/>
          </p:nvSpPr>
          <p:spPr>
            <a:xfrm>
              <a:off x="1186541" y="4375175"/>
              <a:ext cx="1878215" cy="1314924"/>
            </a:xfrm>
            <a:prstGeom prst="rect">
              <a:avLst/>
            </a:prstGeom>
            <a:solidFill>
              <a:srgbClr val="EEEEEE"/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771373B-39D1-F53C-3CC5-58F0419FA010}"/>
                </a:ext>
              </a:extLst>
            </p:cNvPr>
            <p:cNvSpPr/>
            <p:nvPr/>
          </p:nvSpPr>
          <p:spPr>
            <a:xfrm>
              <a:off x="1186541" y="2983830"/>
              <a:ext cx="4222655" cy="1100031"/>
            </a:xfrm>
            <a:prstGeom prst="roundRect">
              <a:avLst>
                <a:gd name="adj" fmla="val 29792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</a:rPr>
                <a:t>클러스터링</a:t>
              </a:r>
              <a:endParaRPr lang="en-US" altLang="ko-KR" sz="28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sz="2800" dirty="0">
                  <a:solidFill>
                    <a:sysClr val="windowText" lastClr="000000"/>
                  </a:solidFill>
                </a:rPr>
                <a:t>(Clustering)</a:t>
              </a:r>
              <a:endParaRPr lang="ko-KR" altLang="en-US" sz="2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83774A-68F4-FB39-EFA5-B70508B242D0}"/>
                </a:ext>
              </a:extLst>
            </p:cNvPr>
            <p:cNvSpPr txBox="1"/>
            <p:nvPr/>
          </p:nvSpPr>
          <p:spPr>
            <a:xfrm>
              <a:off x="1240322" y="4713229"/>
              <a:ext cx="176216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ysClr val="windowText" lastClr="000000"/>
                  </a:solidFill>
                </a:rPr>
                <a:t>Kmeans</a:t>
              </a:r>
              <a:endParaRPr lang="en-US" altLang="ko-KR" sz="14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가우스 혼합모델</a:t>
              </a:r>
              <a:endParaRPr lang="en-US" altLang="ko-KR" sz="14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계층적 클러스터링</a:t>
              </a:r>
              <a:endParaRPr lang="en-US" altLang="ko-KR" sz="14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</a:rPr>
                <a:t>추천시스템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0CAF39A-E4DE-A295-53F2-4ED9CAD82F6C}"/>
                </a:ext>
              </a:extLst>
            </p:cNvPr>
            <p:cNvSpPr/>
            <p:nvPr/>
          </p:nvSpPr>
          <p:spPr>
            <a:xfrm>
              <a:off x="1186541" y="4375175"/>
              <a:ext cx="1878215" cy="3205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ysClr val="windowText" lastClr="000000"/>
                  </a:solidFill>
                </a:rPr>
                <a:t>종류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20B0B3-8234-A371-CA65-C571290EDD87}"/>
                </a:ext>
              </a:extLst>
            </p:cNvPr>
            <p:cNvSpPr/>
            <p:nvPr/>
          </p:nvSpPr>
          <p:spPr>
            <a:xfrm>
              <a:off x="3436768" y="4361641"/>
              <a:ext cx="1878215" cy="1314924"/>
            </a:xfrm>
            <a:prstGeom prst="rect">
              <a:avLst/>
            </a:prstGeom>
            <a:solidFill>
              <a:srgbClr val="EEEEEE"/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043F30-D0F4-D08D-6823-2F1F965E4E8B}"/>
                </a:ext>
              </a:extLst>
            </p:cNvPr>
            <p:cNvSpPr txBox="1"/>
            <p:nvPr/>
          </p:nvSpPr>
          <p:spPr>
            <a:xfrm>
              <a:off x="3552819" y="4705371"/>
              <a:ext cx="164611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/>
                <a:t>추천시스템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고객세분화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목표 마케팅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데이터 마이닝</a:t>
              </a:r>
              <a:endParaRPr lang="en-US" altLang="ko-KR" sz="14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7DA62AB-E0CF-FDAE-A480-76B9FFBD3108}"/>
                </a:ext>
              </a:extLst>
            </p:cNvPr>
            <p:cNvSpPr/>
            <p:nvPr/>
          </p:nvSpPr>
          <p:spPr>
            <a:xfrm>
              <a:off x="3436768" y="4361641"/>
              <a:ext cx="1878215" cy="3205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ysClr val="windowText" lastClr="000000"/>
                  </a:solidFill>
                </a:rPr>
                <a:t>적용</a:t>
              </a:r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192F761-CAE5-4A81-90BB-54EC690064E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01B3B3B-531E-8100-764B-BD4BA035D185}"/>
              </a:ext>
            </a:extLst>
          </p:cNvPr>
          <p:cNvGrpSpPr/>
          <p:nvPr/>
        </p:nvGrpSpPr>
        <p:grpSpPr>
          <a:xfrm>
            <a:off x="6699224" y="2765606"/>
            <a:ext cx="4778256" cy="3231339"/>
            <a:chOff x="6699224" y="2765606"/>
            <a:chExt cx="4778256" cy="323133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22FB698-9D92-A703-C93D-70421EE55035}"/>
                </a:ext>
              </a:extLst>
            </p:cNvPr>
            <p:cNvGrpSpPr/>
            <p:nvPr/>
          </p:nvGrpSpPr>
          <p:grpSpPr>
            <a:xfrm>
              <a:off x="6699224" y="2765606"/>
              <a:ext cx="4778256" cy="3231339"/>
              <a:chOff x="6699224" y="2765606"/>
              <a:chExt cx="4778256" cy="3231339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107135E-9B6E-EA43-28AA-5FF72A8BE709}"/>
                  </a:ext>
                </a:extLst>
              </p:cNvPr>
              <p:cNvSpPr/>
              <p:nvPr/>
            </p:nvSpPr>
            <p:spPr>
              <a:xfrm>
                <a:off x="6699224" y="2765606"/>
                <a:ext cx="4778256" cy="3231339"/>
              </a:xfrm>
              <a:prstGeom prst="roundRect">
                <a:avLst>
                  <a:gd name="adj" fmla="val 11164"/>
                </a:avLst>
              </a:prstGeom>
              <a:solidFill>
                <a:srgbClr val="ECFECE"/>
              </a:solidFill>
              <a:ln>
                <a:solidFill>
                  <a:srgbClr val="DFFDA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7765A86-52A6-9D34-D204-0D9E1FAEB459}"/>
                  </a:ext>
                </a:extLst>
              </p:cNvPr>
              <p:cNvSpPr/>
              <p:nvPr/>
            </p:nvSpPr>
            <p:spPr>
              <a:xfrm>
                <a:off x="7038755" y="4375175"/>
                <a:ext cx="1878215" cy="1314924"/>
              </a:xfrm>
              <a:prstGeom prst="rect">
                <a:avLst/>
              </a:prstGeom>
              <a:solidFill>
                <a:srgbClr val="EEEEEE"/>
              </a:solidFill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697257-D270-DA84-5512-2895F00FF634}"/>
                  </a:ext>
                </a:extLst>
              </p:cNvPr>
              <p:cNvSpPr txBox="1"/>
              <p:nvPr/>
            </p:nvSpPr>
            <p:spPr>
              <a:xfrm>
                <a:off x="7146235" y="4822632"/>
                <a:ext cx="1679713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PCA</a:t>
                </a:r>
              </a:p>
              <a:p>
                <a:pPr algn="ctr"/>
                <a:r>
                  <a:rPr lang="en-US" altLang="ko-KR" sz="1400" dirty="0"/>
                  <a:t>t-SNE</a:t>
                </a:r>
              </a:p>
              <a:p>
                <a:pPr algn="ctr"/>
                <a:r>
                  <a:rPr lang="en-US" altLang="ko-KR" sz="1400" dirty="0" err="1"/>
                  <a:t>AutoEncoder</a:t>
                </a:r>
                <a:endParaRPr lang="en-US" altLang="ko-KR" sz="1400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7C0C41F-568A-31FD-9BB9-57CE8E262E12}"/>
                  </a:ext>
                </a:extLst>
              </p:cNvPr>
              <p:cNvSpPr/>
              <p:nvPr/>
            </p:nvSpPr>
            <p:spPr>
              <a:xfrm>
                <a:off x="7038755" y="4375175"/>
                <a:ext cx="1878215" cy="3205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ysClr val="windowText" lastClr="000000"/>
                    </a:solidFill>
                  </a:rPr>
                  <a:t>종류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6EA772A-2718-19F6-7F35-A19DBBB8E551}"/>
                  </a:ext>
                </a:extLst>
              </p:cNvPr>
              <p:cNvSpPr/>
              <p:nvPr/>
            </p:nvSpPr>
            <p:spPr>
              <a:xfrm>
                <a:off x="9288982" y="4361641"/>
                <a:ext cx="1878215" cy="1314924"/>
              </a:xfrm>
              <a:prstGeom prst="rect">
                <a:avLst/>
              </a:prstGeom>
              <a:solidFill>
                <a:srgbClr val="EEEEEE"/>
              </a:solidFill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A96DA7-F549-2EE6-1FB1-B47B65FDF3B7}"/>
                  </a:ext>
                </a:extLst>
              </p:cNvPr>
              <p:cNvSpPr txBox="1"/>
              <p:nvPr/>
            </p:nvSpPr>
            <p:spPr>
              <a:xfrm>
                <a:off x="9405033" y="4822632"/>
                <a:ext cx="1646111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/>
                  <a:t>차원 축소</a:t>
                </a:r>
                <a:endParaRPr lang="en-US" altLang="ko-KR" sz="1400" dirty="0"/>
              </a:p>
              <a:p>
                <a:pPr algn="ctr"/>
                <a:r>
                  <a:rPr lang="ko-KR" altLang="en-US" sz="1400" dirty="0"/>
                  <a:t>특징 추출</a:t>
                </a:r>
                <a:endParaRPr lang="en-US" altLang="ko-KR" sz="1400" dirty="0"/>
              </a:p>
              <a:p>
                <a:pPr algn="ctr"/>
                <a:r>
                  <a:rPr lang="ko-KR" altLang="en-US" sz="1400" dirty="0"/>
                  <a:t>빅데이터 시각화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A48B661-6AD6-2905-8884-8D44213483F7}"/>
                  </a:ext>
                </a:extLst>
              </p:cNvPr>
              <p:cNvSpPr/>
              <p:nvPr/>
            </p:nvSpPr>
            <p:spPr>
              <a:xfrm>
                <a:off x="9288982" y="4361641"/>
                <a:ext cx="1878215" cy="3205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ysClr val="windowText" lastClr="000000"/>
                    </a:solidFill>
                  </a:rPr>
                  <a:t>적용</a:t>
                </a:r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C716F73-7175-7C32-4099-03977E69F880}"/>
                </a:ext>
              </a:extLst>
            </p:cNvPr>
            <p:cNvSpPr/>
            <p:nvPr/>
          </p:nvSpPr>
          <p:spPr>
            <a:xfrm>
              <a:off x="6977024" y="2983829"/>
              <a:ext cx="4222655" cy="1100031"/>
            </a:xfrm>
            <a:prstGeom prst="roundRect">
              <a:avLst>
                <a:gd name="adj" fmla="val 29792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ysClr val="windowText" lastClr="000000"/>
                  </a:solidFill>
                </a:rPr>
                <a:t>차원 축소</a:t>
              </a:r>
              <a:endParaRPr lang="en-US" altLang="ko-KR" sz="28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sz="2800" dirty="0">
                  <a:solidFill>
                    <a:sysClr val="windowText" lastClr="000000"/>
                  </a:solidFill>
                </a:rPr>
                <a:t>(Dimension Reduction)</a:t>
              </a:r>
              <a:endParaRPr lang="ko-KR" altLang="en-US" sz="28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9" name="Picture 2" descr="데이터 분석 5-6 고객 행동 예측(1) - 클러스터링 개념">
            <a:extLst>
              <a:ext uri="{FF2B5EF4-FFF2-40B4-BE49-F238E27FC236}">
                <a16:creationId xmlns:a16="http://schemas.microsoft.com/office/drawing/2014/main" id="{26BE2D36-3BA8-04B5-C003-CD32AB7BD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126" y="2853316"/>
            <a:ext cx="3871483" cy="304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SuNT's Blog | AI in Practical">
            <a:extLst>
              <a:ext uri="{FF2B5EF4-FFF2-40B4-BE49-F238E27FC236}">
                <a16:creationId xmlns:a16="http://schemas.microsoft.com/office/drawing/2014/main" id="{8135E44B-3793-AF3A-7545-A8AB22F8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001924"/>
            <a:ext cx="5794374" cy="266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5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7843D-83F0-73ED-435B-FE8590D4C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강화학습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0AAB6-3C7F-9207-5D99-FEBD95962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662114"/>
            <a:ext cx="11106149" cy="476070"/>
          </a:xfrm>
        </p:spPr>
        <p:txBody>
          <a:bodyPr/>
          <a:lstStyle/>
          <a:p>
            <a:r>
              <a:rPr lang="ko-KR" altLang="en-US" dirty="0"/>
              <a:t>최대 보상을 얻도록 학습 </a:t>
            </a:r>
            <a:r>
              <a:rPr lang="en-US" altLang="ko-KR" dirty="0"/>
              <a:t>with </a:t>
            </a:r>
            <a:r>
              <a:rPr lang="ko-KR" altLang="en-US" dirty="0"/>
              <a:t>시행착오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8A4CB2-503F-687F-5261-8F0C1EA3DF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B37042-3ED5-6B07-A7AE-0B442A556C25}"/>
              </a:ext>
            </a:extLst>
          </p:cNvPr>
          <p:cNvSpPr txBox="1"/>
          <p:nvPr/>
        </p:nvSpPr>
        <p:spPr>
          <a:xfrm>
            <a:off x="4717695" y="2210697"/>
            <a:ext cx="2756610" cy="369332"/>
          </a:xfrm>
          <a:prstGeom prst="rect">
            <a:avLst/>
          </a:prstGeom>
          <a:solidFill>
            <a:srgbClr val="D9E6FB"/>
          </a:solidFill>
          <a:ln w="28575">
            <a:solidFill>
              <a:srgbClr val="C0D5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게임에서 최대 점수 얻기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B9DA86A-7CCB-7CB0-9AA7-3907F5BC8034}"/>
              </a:ext>
            </a:extLst>
          </p:cNvPr>
          <p:cNvSpPr/>
          <p:nvPr/>
        </p:nvSpPr>
        <p:spPr>
          <a:xfrm>
            <a:off x="698563" y="2820209"/>
            <a:ext cx="10771194" cy="3094432"/>
          </a:xfrm>
          <a:prstGeom prst="roundRect">
            <a:avLst>
              <a:gd name="adj" fmla="val 11164"/>
            </a:avLst>
          </a:prstGeom>
          <a:solidFill>
            <a:srgbClr val="D9E6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CE8062D-C197-AD14-4B09-D71A527809A1}"/>
              </a:ext>
            </a:extLst>
          </p:cNvPr>
          <p:cNvSpPr/>
          <p:nvPr/>
        </p:nvSpPr>
        <p:spPr>
          <a:xfrm>
            <a:off x="981074" y="3195193"/>
            <a:ext cx="1113183" cy="983974"/>
          </a:xfrm>
          <a:prstGeom prst="roundRect">
            <a:avLst/>
          </a:prstGeom>
          <a:solidFill>
            <a:srgbClr val="EEEEEE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</a:rPr>
              <a:t>응용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9C8731C-AAFC-8FFD-EBFC-8A5A57ABF813}"/>
              </a:ext>
            </a:extLst>
          </p:cNvPr>
          <p:cNvSpPr/>
          <p:nvPr/>
        </p:nvSpPr>
        <p:spPr>
          <a:xfrm>
            <a:off x="981074" y="4532244"/>
            <a:ext cx="1113183" cy="983974"/>
          </a:xfrm>
          <a:prstGeom prst="roundRect">
            <a:avLst/>
          </a:prstGeom>
          <a:solidFill>
            <a:srgbClr val="EEEEEE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</a:rPr>
              <a:t>개념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44542A6-9595-1FA2-AFC4-384EDE17EFB9}"/>
              </a:ext>
            </a:extLst>
          </p:cNvPr>
          <p:cNvSpPr/>
          <p:nvPr/>
        </p:nvSpPr>
        <p:spPr>
          <a:xfrm>
            <a:off x="2376768" y="3177614"/>
            <a:ext cx="3839817" cy="983974"/>
          </a:xfrm>
          <a:prstGeom prst="roundRect">
            <a:avLst/>
          </a:prstGeom>
          <a:solidFill>
            <a:srgbClr val="EEEEEE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</a:rPr>
              <a:t>게임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시뮬레이션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2000" dirty="0" err="1">
                <a:solidFill>
                  <a:sysClr val="windowText" lastClr="000000"/>
                </a:solidFill>
              </a:rPr>
              <a:t>로보틱스</a:t>
            </a:r>
            <a:endParaRPr lang="en-US" altLang="ko-KR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000" dirty="0">
                <a:solidFill>
                  <a:sysClr val="windowText" lastClr="000000"/>
                </a:solidFill>
              </a:rPr>
              <a:t>자율주행</a:t>
            </a:r>
            <a:r>
              <a:rPr lang="en-US" altLang="ko-KR" sz="2000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자연어 처리</a:t>
            </a: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12D54D3-63C7-E1F5-F762-2D0F1436763B}"/>
              </a:ext>
            </a:extLst>
          </p:cNvPr>
          <p:cNvSpPr/>
          <p:nvPr/>
        </p:nvSpPr>
        <p:spPr>
          <a:xfrm>
            <a:off x="2376768" y="4541158"/>
            <a:ext cx="3839817" cy="983974"/>
          </a:xfrm>
          <a:prstGeom prst="roundRect">
            <a:avLst/>
          </a:prstGeom>
          <a:solidFill>
            <a:srgbClr val="EEEEEE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MDP, Q-learning</a:t>
            </a:r>
          </a:p>
          <a:p>
            <a:pPr algn="ctr"/>
            <a:r>
              <a:rPr lang="en-US" altLang="ko-KR" sz="2000" dirty="0">
                <a:solidFill>
                  <a:sysClr val="windowText" lastClr="000000"/>
                </a:solidFill>
              </a:rPr>
              <a:t>Deep Q-Network(DQN)</a:t>
            </a:r>
            <a:endParaRPr lang="ko-KR" altLang="en-US" sz="2000" dirty="0">
              <a:solidFill>
                <a:sysClr val="windowText" lastClr="000000"/>
              </a:solidFill>
            </a:endParaRPr>
          </a:p>
        </p:txBody>
      </p:sp>
      <p:pic>
        <p:nvPicPr>
          <p:cNvPr id="3074" name="Picture 2" descr="강화학습 개념부터 Deep Q Networks까지, 10분만에 훑어보기">
            <a:extLst>
              <a:ext uri="{FF2B5EF4-FFF2-40B4-BE49-F238E27FC236}">
                <a16:creationId xmlns:a16="http://schemas.microsoft.com/office/drawing/2014/main" id="{1508C4CB-88F0-0EF4-DDEC-4DC353B02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096" y="3068283"/>
            <a:ext cx="4558732" cy="259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4550F7-D926-FCE8-2A5A-E6B3265F033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28" grpId="0" animBg="1"/>
      <p:bldP spid="29" grpId="0" animBg="1"/>
      <p:bldP spid="31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7843D-83F0-73ED-435B-FE8590D4C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준지도학습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0AAB6-3C7F-9207-5D99-FEBD95962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662114"/>
            <a:ext cx="11106149" cy="476070"/>
          </a:xfrm>
        </p:spPr>
        <p:txBody>
          <a:bodyPr/>
          <a:lstStyle/>
          <a:p>
            <a:r>
              <a:rPr lang="ko-KR" altLang="en-US" dirty="0"/>
              <a:t>적은 정답 데이터로 학습하기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8A4CB2-503F-687F-5261-8F0C1EA3DF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B37042-3ED5-6B07-A7AE-0B442A556C25}"/>
              </a:ext>
            </a:extLst>
          </p:cNvPr>
          <p:cNvSpPr txBox="1"/>
          <p:nvPr/>
        </p:nvSpPr>
        <p:spPr>
          <a:xfrm>
            <a:off x="5383696" y="2210697"/>
            <a:ext cx="1424608" cy="369332"/>
          </a:xfrm>
          <a:prstGeom prst="rect">
            <a:avLst/>
          </a:prstGeom>
          <a:solidFill>
            <a:srgbClr val="EFF4BD"/>
          </a:solidFill>
          <a:ln w="28575">
            <a:solidFill>
              <a:srgbClr val="E3EC9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b="1"/>
              <a:t>퍼즐 맞추기</a:t>
            </a:r>
            <a:endParaRPr lang="ko-KR" altLang="en-US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B9DA86A-7CCB-7CB0-9AA7-3907F5BC8034}"/>
              </a:ext>
            </a:extLst>
          </p:cNvPr>
          <p:cNvSpPr/>
          <p:nvPr/>
        </p:nvSpPr>
        <p:spPr>
          <a:xfrm>
            <a:off x="698563" y="2820209"/>
            <a:ext cx="10771194" cy="3094432"/>
          </a:xfrm>
          <a:prstGeom prst="roundRect">
            <a:avLst>
              <a:gd name="adj" fmla="val 11164"/>
            </a:avLst>
          </a:prstGeom>
          <a:solidFill>
            <a:srgbClr val="EFF4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CE8062D-C197-AD14-4B09-D71A527809A1}"/>
              </a:ext>
            </a:extLst>
          </p:cNvPr>
          <p:cNvSpPr/>
          <p:nvPr/>
        </p:nvSpPr>
        <p:spPr>
          <a:xfrm>
            <a:off x="981074" y="3195193"/>
            <a:ext cx="1113183" cy="983974"/>
          </a:xfrm>
          <a:prstGeom prst="roundRect">
            <a:avLst/>
          </a:prstGeom>
          <a:solidFill>
            <a:srgbClr val="EEEEEE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</a:rPr>
              <a:t>배경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9C8731C-AAFC-8FFD-EBFC-8A5A57ABF813}"/>
              </a:ext>
            </a:extLst>
          </p:cNvPr>
          <p:cNvSpPr/>
          <p:nvPr/>
        </p:nvSpPr>
        <p:spPr>
          <a:xfrm>
            <a:off x="981074" y="4532244"/>
            <a:ext cx="1113183" cy="983974"/>
          </a:xfrm>
          <a:prstGeom prst="roundRect">
            <a:avLst/>
          </a:prstGeom>
          <a:solidFill>
            <a:srgbClr val="EEEEEE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</a:rPr>
              <a:t>가정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44542A6-9595-1FA2-AFC4-384EDE17EFB9}"/>
              </a:ext>
            </a:extLst>
          </p:cNvPr>
          <p:cNvSpPr/>
          <p:nvPr/>
        </p:nvSpPr>
        <p:spPr>
          <a:xfrm>
            <a:off x="2376768" y="3177614"/>
            <a:ext cx="3839817" cy="983974"/>
          </a:xfrm>
          <a:prstGeom prst="roundRect">
            <a:avLst/>
          </a:prstGeom>
          <a:solidFill>
            <a:srgbClr val="EEEEEE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ysClr val="windowText" lastClr="000000"/>
                </a:solidFill>
              </a:rPr>
              <a:t>라벨링</a:t>
            </a:r>
            <a:r>
              <a:rPr lang="ko-KR" altLang="en-US" sz="2000" dirty="0">
                <a:solidFill>
                  <a:sysClr val="windowText" lastClr="000000"/>
                </a:solidFill>
              </a:rPr>
              <a:t> 비용 문제</a:t>
            </a:r>
            <a:endParaRPr lang="en-US" altLang="ko-KR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2000" dirty="0">
                <a:solidFill>
                  <a:sysClr val="windowText" lastClr="000000"/>
                </a:solidFill>
              </a:rPr>
              <a:t>애매한 데이터 </a:t>
            </a:r>
            <a:r>
              <a:rPr lang="ko-KR" altLang="en-US" sz="2000" dirty="0" err="1">
                <a:solidFill>
                  <a:sysClr val="windowText" lastClr="000000"/>
                </a:solidFill>
              </a:rPr>
              <a:t>라벨링</a:t>
            </a:r>
            <a:endParaRPr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12D54D3-63C7-E1F5-F762-2D0F1436763B}"/>
              </a:ext>
            </a:extLst>
          </p:cNvPr>
          <p:cNvSpPr/>
          <p:nvPr/>
        </p:nvSpPr>
        <p:spPr>
          <a:xfrm>
            <a:off x="2376768" y="4541158"/>
            <a:ext cx="3839817" cy="983974"/>
          </a:xfrm>
          <a:prstGeom prst="roundRect">
            <a:avLst/>
          </a:prstGeom>
          <a:solidFill>
            <a:srgbClr val="EEEEEE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The smoothness </a:t>
            </a:r>
            <a:r>
              <a:rPr lang="ko-KR" altLang="en-US" dirty="0">
                <a:solidFill>
                  <a:schemeClr val="tx1"/>
                </a:solidFill>
              </a:rPr>
              <a:t>가정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The cluster </a:t>
            </a:r>
            <a:r>
              <a:rPr lang="ko-KR" altLang="en-US" dirty="0">
                <a:solidFill>
                  <a:schemeClr val="tx1"/>
                </a:solidFill>
              </a:rPr>
              <a:t>가정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The manifold </a:t>
            </a:r>
            <a:r>
              <a:rPr lang="ko-KR" altLang="en-US" dirty="0">
                <a:solidFill>
                  <a:schemeClr val="tx1"/>
                </a:solidFill>
              </a:rPr>
              <a:t>가정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026" name="Picture 2" descr="Semi-supervised learning 방법론 소개">
            <a:extLst>
              <a:ext uri="{FF2B5EF4-FFF2-40B4-BE49-F238E27FC236}">
                <a16:creationId xmlns:a16="http://schemas.microsoft.com/office/drawing/2014/main" id="{6D1538CE-36CA-95A9-21BF-14696C8CB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096" y="3429000"/>
            <a:ext cx="4626956" cy="193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9D915D-49F7-639A-6455-7D870D59C56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76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28" grpId="0" animBg="1"/>
      <p:bldP spid="29" grpId="0" animBg="1"/>
      <p:bldP spid="31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596C7-49B2-B6CB-73DF-7ACBEBE8A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딥러닝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C7D1CF-4965-B533-96F1-A3B5515AC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662113"/>
            <a:ext cx="11106149" cy="524496"/>
          </a:xfrm>
        </p:spPr>
        <p:txBody>
          <a:bodyPr/>
          <a:lstStyle/>
          <a:p>
            <a:r>
              <a:rPr lang="ko-KR" altLang="en-US" b="0" i="0" dirty="0">
                <a:solidFill>
                  <a:srgbClr val="0F0F0F"/>
                </a:solidFill>
                <a:effectLst/>
                <a:latin typeface="Söhne"/>
              </a:rPr>
              <a:t>대량의 데이터로부터 복잡한 패턴을 학습하기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EF8D5D-A351-D6D1-4ECD-AC4AF94124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6D3B65-6F53-1B36-B32E-9E788941AD45}"/>
              </a:ext>
            </a:extLst>
          </p:cNvPr>
          <p:cNvSpPr txBox="1"/>
          <p:nvPr/>
        </p:nvSpPr>
        <p:spPr>
          <a:xfrm>
            <a:off x="800034" y="2136740"/>
            <a:ext cx="10591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심층 신경망은 데이터셋의 어떤 특성들이 중요한지를 스스로에게 가르쳐줄 수 있는 기능을 가지고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EBF352-0BEB-7917-811C-32DB1C30430D}"/>
              </a:ext>
            </a:extLst>
          </p:cNvPr>
          <p:cNvSpPr txBox="1"/>
          <p:nvPr/>
        </p:nvSpPr>
        <p:spPr>
          <a:xfrm>
            <a:off x="5383696" y="2697216"/>
            <a:ext cx="1424608" cy="369332"/>
          </a:xfrm>
          <a:prstGeom prst="rect">
            <a:avLst/>
          </a:prstGeom>
          <a:solidFill>
            <a:srgbClr val="EEEEEE"/>
          </a:solidFill>
          <a:ln w="28575">
            <a:solidFill>
              <a:srgbClr val="D3D3D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특징 학습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1DEAEC2-E197-FE22-8F1E-E6EFF8F7B69B}"/>
              </a:ext>
            </a:extLst>
          </p:cNvPr>
          <p:cNvSpPr/>
          <p:nvPr/>
        </p:nvSpPr>
        <p:spPr>
          <a:xfrm>
            <a:off x="665523" y="4146896"/>
            <a:ext cx="1066821" cy="524496"/>
          </a:xfrm>
          <a:prstGeom prst="roundRect">
            <a:avLst/>
          </a:prstGeom>
          <a:solidFill>
            <a:srgbClr val="EEEEEE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</a:rPr>
              <a:t>응용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5E69C98-BA65-5B5C-05E6-F8E04D9DA9BB}"/>
              </a:ext>
            </a:extLst>
          </p:cNvPr>
          <p:cNvSpPr/>
          <p:nvPr/>
        </p:nvSpPr>
        <p:spPr>
          <a:xfrm>
            <a:off x="2018057" y="4004086"/>
            <a:ext cx="4077942" cy="810116"/>
          </a:xfrm>
          <a:prstGeom prst="roundRect">
            <a:avLst/>
          </a:prstGeom>
          <a:solidFill>
            <a:srgbClr val="EEEEEE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영상 인식</a:t>
            </a:r>
            <a:r>
              <a:rPr lang="en-US" altLang="ko-KR" dirty="0">
                <a:solidFill>
                  <a:sysClr val="windowText" lastClr="000000"/>
                </a:solidFill>
              </a:rPr>
              <a:t>,</a:t>
            </a:r>
            <a:r>
              <a:rPr lang="ko-KR" altLang="en-US" dirty="0">
                <a:solidFill>
                  <a:sysClr val="windowText" lastClr="000000"/>
                </a:solidFill>
              </a:rPr>
              <a:t> 음성 인식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자연어 처리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등등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pic>
        <p:nvPicPr>
          <p:cNvPr id="2052" name="Picture 4" descr="Black-box(블랙박스) – 창의 컴퓨팅(Creative Computing)">
            <a:extLst>
              <a:ext uri="{FF2B5EF4-FFF2-40B4-BE49-F238E27FC236}">
                <a16:creationId xmlns:a16="http://schemas.microsoft.com/office/drawing/2014/main" id="{86D50B93-F761-E62B-9747-A37393437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12" y="3342619"/>
            <a:ext cx="5115936" cy="249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5ED29-81D4-C368-2EA6-163150771BF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78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596C7-49B2-B6CB-73DF-7ACBEBE8A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딥러닝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EF8D5D-A351-D6D1-4ECD-AC4AF94124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5ED29-81D4-C368-2EA6-163150771BF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8" name="Picture 2" descr="딥러닝이 무엇인가? | DataLatte's IT Blog">
            <a:extLst>
              <a:ext uri="{FF2B5EF4-FFF2-40B4-BE49-F238E27FC236}">
                <a16:creationId xmlns:a16="http://schemas.microsoft.com/office/drawing/2014/main" id="{7710E825-37F5-9B7B-71EF-74CAD4FCB2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745" y="1691930"/>
            <a:ext cx="7372509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560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346AD-7533-8D79-64DB-9CEB9B60D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요약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4055063-A4FF-C588-18B4-9F41F12943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4BDAA-A51B-3506-97D4-16D99D832B0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ED39D4A-32E5-DD72-0788-3B7CCA5CA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3910013" y="449014"/>
            <a:ext cx="4351337" cy="677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98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EA68B3-9816-6CB2-990D-B3243194B049}"/>
              </a:ext>
            </a:extLst>
          </p:cNvPr>
          <p:cNvSpPr txBox="1"/>
          <p:nvPr/>
        </p:nvSpPr>
        <p:spPr>
          <a:xfrm>
            <a:off x="1671507" y="2967335"/>
            <a:ext cx="88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Microsoft PhagsPa" panose="020B0502040204020203" pitchFamily="34" charset="0"/>
              </a:rPr>
              <a:t>02</a:t>
            </a:r>
            <a:r>
              <a:rPr lang="ko-KR" altLang="en-US" sz="5400" dirty="0"/>
              <a:t> </a:t>
            </a:r>
            <a:r>
              <a:rPr lang="en-US" altLang="ko-KR" sz="5400" dirty="0"/>
              <a:t>AI</a:t>
            </a:r>
            <a:r>
              <a:rPr lang="ko-KR" altLang="en-US" sz="5400" dirty="0"/>
              <a:t>융합학과 이수체계도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59BB5-D33D-0324-23EF-179CB654A516}"/>
              </a:ext>
            </a:extLst>
          </p:cNvPr>
          <p:cNvSpPr txBox="1"/>
          <p:nvPr/>
        </p:nvSpPr>
        <p:spPr>
          <a:xfrm>
            <a:off x="3499607" y="3993160"/>
            <a:ext cx="51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이 과목 왜 배우지</a:t>
            </a:r>
            <a:r>
              <a:rPr lang="en-US" altLang="ko-KR" sz="1800" dirty="0"/>
              <a:t>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84DDCD-39EC-4478-E70E-6040266C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38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그림, 일러스트레이션, 의류, 클립아트이(가) 표시된 사진&#10;&#10;자동 생성된 설명">
            <a:extLst>
              <a:ext uri="{FF2B5EF4-FFF2-40B4-BE49-F238E27FC236}">
                <a16:creationId xmlns:a16="http://schemas.microsoft.com/office/drawing/2014/main" id="{0303F598-EFFA-6E7C-DDDD-89C3DFD89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665" y="2119777"/>
            <a:ext cx="3500846" cy="350084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DE88E96-D17E-F88D-9056-A1CCF07D786F}"/>
              </a:ext>
            </a:extLst>
          </p:cNvPr>
          <p:cNvGrpSpPr/>
          <p:nvPr/>
        </p:nvGrpSpPr>
        <p:grpSpPr>
          <a:xfrm>
            <a:off x="1244916" y="2392546"/>
            <a:ext cx="2664004" cy="2664004"/>
            <a:chOff x="2369141" y="3349447"/>
            <a:chExt cx="2664004" cy="26640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22CD1825-AD84-C72E-29AB-48CF1F93EB10}"/>
                </a:ext>
              </a:extLst>
            </p:cNvPr>
            <p:cNvSpPr/>
            <p:nvPr/>
          </p:nvSpPr>
          <p:spPr>
            <a:xfrm>
              <a:off x="2369141" y="3349447"/>
              <a:ext cx="2664004" cy="2664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21DE8A-6EA8-2027-1764-B91391922123}"/>
                </a:ext>
              </a:extLst>
            </p:cNvPr>
            <p:cNvSpPr txBox="1"/>
            <p:nvPr/>
          </p:nvSpPr>
          <p:spPr>
            <a:xfrm>
              <a:off x="2503714" y="4219784"/>
              <a:ext cx="2394857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</a:rPr>
                <a:t>인공지능</a:t>
              </a:r>
              <a:endParaRPr lang="en-US" altLang="ko-KR" sz="36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800" dirty="0">
                  <a:solidFill>
                    <a:schemeClr val="bg1"/>
                  </a:solidFill>
                </a:rPr>
                <a:t>(Artificial Intelligence)</a:t>
              </a:r>
              <a:endParaRPr lang="ko-KR" alt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제목 4">
            <a:extLst>
              <a:ext uri="{FF2B5EF4-FFF2-40B4-BE49-F238E27FC236}">
                <a16:creationId xmlns:a16="http://schemas.microsoft.com/office/drawing/2014/main" id="{907B7DA6-E60C-AC45-1A1D-FED618889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13" y="641665"/>
            <a:ext cx="5797412" cy="763270"/>
          </a:xfrm>
        </p:spPr>
        <p:txBody>
          <a:bodyPr/>
          <a:lstStyle/>
          <a:p>
            <a:r>
              <a:rPr lang="ko-KR" altLang="en-US" dirty="0"/>
              <a:t>인공지능이란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1" name="왼쪽 중괄호 60">
            <a:extLst>
              <a:ext uri="{FF2B5EF4-FFF2-40B4-BE49-F238E27FC236}">
                <a16:creationId xmlns:a16="http://schemas.microsoft.com/office/drawing/2014/main" id="{2B5241A8-4371-66EB-DAA3-0AC9AC444F1B}"/>
              </a:ext>
            </a:extLst>
          </p:cNvPr>
          <p:cNvSpPr/>
          <p:nvPr/>
        </p:nvSpPr>
        <p:spPr>
          <a:xfrm>
            <a:off x="4010473" y="1918088"/>
            <a:ext cx="258417" cy="3612919"/>
          </a:xfrm>
          <a:prstGeom prst="leftBrace">
            <a:avLst>
              <a:gd name="adj1" fmla="val 17371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13BF490-3EC9-5765-C187-A8BAF9970C01}"/>
              </a:ext>
            </a:extLst>
          </p:cNvPr>
          <p:cNvSpPr/>
          <p:nvPr/>
        </p:nvSpPr>
        <p:spPr>
          <a:xfrm>
            <a:off x="4411668" y="1828472"/>
            <a:ext cx="2197854" cy="3792151"/>
          </a:xfrm>
          <a:prstGeom prst="round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9B688F-9A4D-63D2-7C32-DFF7CD9295AF}"/>
              </a:ext>
            </a:extLst>
          </p:cNvPr>
          <p:cNvSpPr txBox="1"/>
          <p:nvPr/>
        </p:nvSpPr>
        <p:spPr>
          <a:xfrm>
            <a:off x="4411668" y="2108720"/>
            <a:ext cx="219785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머신러닝</a:t>
            </a:r>
            <a:endParaRPr lang="en-US" altLang="ko-KR" sz="1200" dirty="0"/>
          </a:p>
          <a:p>
            <a:pPr algn="ctr"/>
            <a:r>
              <a:rPr lang="ko-KR" altLang="en-US" sz="1200" dirty="0"/>
              <a:t>딥러닝</a:t>
            </a:r>
            <a:endParaRPr lang="en-US" altLang="ko-KR" sz="1200" dirty="0"/>
          </a:p>
          <a:p>
            <a:pPr algn="ctr"/>
            <a:r>
              <a:rPr lang="ko-KR" altLang="en-US" sz="1200" dirty="0"/>
              <a:t>활성화함수</a:t>
            </a:r>
            <a:endParaRPr lang="en-US" altLang="ko-KR" sz="1200" dirty="0"/>
          </a:p>
          <a:p>
            <a:pPr algn="ctr"/>
            <a:r>
              <a:rPr lang="en-US" altLang="ko-KR" sz="1200" dirty="0" err="1"/>
              <a:t>Softmax</a:t>
            </a:r>
            <a:r>
              <a:rPr lang="en-US" altLang="ko-KR" sz="1200" dirty="0"/>
              <a:t> function</a:t>
            </a:r>
          </a:p>
          <a:p>
            <a:pPr algn="ctr"/>
            <a:r>
              <a:rPr lang="en-US" altLang="ko-KR" sz="1200" dirty="0"/>
              <a:t>Loss function</a:t>
            </a:r>
          </a:p>
          <a:p>
            <a:pPr algn="ctr"/>
            <a:r>
              <a:rPr lang="en-US" altLang="ko-KR" sz="1200" dirty="0"/>
              <a:t>Gradient descent</a:t>
            </a:r>
          </a:p>
          <a:p>
            <a:pPr algn="ctr"/>
            <a:r>
              <a:rPr lang="en-US" altLang="ko-KR" sz="1200" dirty="0"/>
              <a:t>Convolution Neural Network</a:t>
            </a:r>
          </a:p>
          <a:p>
            <a:pPr algn="ctr"/>
            <a:r>
              <a:rPr lang="en-US" altLang="ko-KR" sz="1200" dirty="0"/>
              <a:t>Variational </a:t>
            </a:r>
            <a:r>
              <a:rPr lang="en-US" altLang="ko-KR" sz="1200" dirty="0" err="1"/>
              <a:t>AutoEncoder</a:t>
            </a:r>
            <a:endParaRPr lang="en-US" altLang="ko-KR" sz="1200" dirty="0"/>
          </a:p>
          <a:p>
            <a:pPr algn="ctr"/>
            <a:r>
              <a:rPr lang="en-US" altLang="ko-KR" sz="1200" dirty="0"/>
              <a:t>Generative Adversarial Network</a:t>
            </a:r>
          </a:p>
          <a:p>
            <a:pPr algn="ctr"/>
            <a:r>
              <a:rPr lang="en-US" altLang="ko-KR" sz="1200" dirty="0" err="1"/>
              <a:t>Numpy</a:t>
            </a:r>
            <a:endParaRPr lang="en-US" altLang="ko-KR" sz="1200" dirty="0"/>
          </a:p>
          <a:p>
            <a:pPr algn="ctr"/>
            <a:r>
              <a:rPr lang="en-US" altLang="ko-KR" sz="1200" dirty="0"/>
              <a:t>Segmentation</a:t>
            </a:r>
          </a:p>
          <a:p>
            <a:pPr algn="ctr"/>
            <a:r>
              <a:rPr lang="en-US" altLang="ko-KR" sz="1200" dirty="0"/>
              <a:t>Meta learning</a:t>
            </a:r>
          </a:p>
          <a:p>
            <a:pPr algn="ctr"/>
            <a:r>
              <a:rPr lang="en-US" altLang="ko-KR" sz="1200" dirty="0" err="1"/>
              <a:t>AutoML</a:t>
            </a:r>
            <a:endParaRPr lang="en-US" altLang="ko-KR" sz="1200" dirty="0"/>
          </a:p>
          <a:p>
            <a:pPr algn="ctr"/>
            <a:r>
              <a:rPr lang="en-US" altLang="ko-KR" sz="1200" dirty="0"/>
              <a:t>Zero shot</a:t>
            </a:r>
          </a:p>
          <a:p>
            <a:pPr algn="ctr"/>
            <a:r>
              <a:rPr lang="en-US" altLang="ko-KR" sz="1200" dirty="0"/>
              <a:t>Few shot</a:t>
            </a:r>
          </a:p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538074-7276-D39C-A1FC-FEF8BCA674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58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A5A04C0B-017E-67CF-D942-7AAC7DE88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69" y="345281"/>
            <a:ext cx="10279062" cy="616743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E3213C-73D7-93FA-6756-3F2B91A4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670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4">
            <a:extLst>
              <a:ext uri="{FF2B5EF4-FFF2-40B4-BE49-F238E27FC236}">
                <a16:creationId xmlns:a16="http://schemas.microsoft.com/office/drawing/2014/main" id="{44A2D1D2-BB79-A68F-D195-A6FE06049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69" y="345281"/>
            <a:ext cx="10279062" cy="6167437"/>
          </a:xfrm>
          <a:prstGeom prst="rect">
            <a:avLst/>
          </a:prstGeom>
        </p:spPr>
      </p:pic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A839F85B-2F96-9C14-6CB8-16BA064BC7BE}"/>
              </a:ext>
            </a:extLst>
          </p:cNvPr>
          <p:cNvSpPr/>
          <p:nvPr/>
        </p:nvSpPr>
        <p:spPr>
          <a:xfrm>
            <a:off x="-4150" y="1"/>
            <a:ext cx="12191999" cy="6857999"/>
          </a:xfrm>
          <a:custGeom>
            <a:avLst/>
            <a:gdLst>
              <a:gd name="connsiteX0" fmla="*/ 6110089 w 12191999"/>
              <a:gd name="connsiteY0" fmla="*/ 4163603 h 6857999"/>
              <a:gd name="connsiteX1" fmla="*/ 6110089 w 12191999"/>
              <a:gd name="connsiteY1" fmla="*/ 4638673 h 6857999"/>
              <a:gd name="connsiteX2" fmla="*/ 7372945 w 12191999"/>
              <a:gd name="connsiteY2" fmla="*/ 4638673 h 6857999"/>
              <a:gd name="connsiteX3" fmla="*/ 7496066 w 12191999"/>
              <a:gd name="connsiteY3" fmla="*/ 4638673 h 6857999"/>
              <a:gd name="connsiteX4" fmla="*/ 8635802 w 12191999"/>
              <a:gd name="connsiteY4" fmla="*/ 4638673 h 6857999"/>
              <a:gd name="connsiteX5" fmla="*/ 8635802 w 12191999"/>
              <a:gd name="connsiteY5" fmla="*/ 4163603 h 6857999"/>
              <a:gd name="connsiteX6" fmla="*/ 7496066 w 12191999"/>
              <a:gd name="connsiteY6" fmla="*/ 4163603 h 6857999"/>
              <a:gd name="connsiteX7" fmla="*/ 7372945 w 12191999"/>
              <a:gd name="connsiteY7" fmla="*/ 4163603 h 6857999"/>
              <a:gd name="connsiteX8" fmla="*/ 970559 w 12191999"/>
              <a:gd name="connsiteY8" fmla="*/ 4163603 h 6857999"/>
              <a:gd name="connsiteX9" fmla="*/ 970559 w 12191999"/>
              <a:gd name="connsiteY9" fmla="*/ 4785101 h 6857999"/>
              <a:gd name="connsiteX10" fmla="*/ 3496273 w 12191999"/>
              <a:gd name="connsiteY10" fmla="*/ 4785101 h 6857999"/>
              <a:gd name="connsiteX11" fmla="*/ 3496273 w 12191999"/>
              <a:gd name="connsiteY11" fmla="*/ 4163603 h 6857999"/>
              <a:gd name="connsiteX12" fmla="*/ 6095106 w 12191999"/>
              <a:gd name="connsiteY12" fmla="*/ 3565908 h 6857999"/>
              <a:gd name="connsiteX13" fmla="*/ 6095106 w 12191999"/>
              <a:gd name="connsiteY13" fmla="*/ 4070733 h 6857999"/>
              <a:gd name="connsiteX14" fmla="*/ 7357068 w 12191999"/>
              <a:gd name="connsiteY14" fmla="*/ 4070733 h 6857999"/>
              <a:gd name="connsiteX15" fmla="*/ 7357068 w 12191999"/>
              <a:gd name="connsiteY15" fmla="*/ 3565908 h 6857999"/>
              <a:gd name="connsiteX16" fmla="*/ 7398901 w 12191999"/>
              <a:gd name="connsiteY16" fmla="*/ 3551727 h 6857999"/>
              <a:gd name="connsiteX17" fmla="*/ 7398901 w 12191999"/>
              <a:gd name="connsiteY17" fmla="*/ 3607653 h 6857999"/>
              <a:gd name="connsiteX18" fmla="*/ 7372945 w 12191999"/>
              <a:gd name="connsiteY18" fmla="*/ 3607653 h 6857999"/>
              <a:gd name="connsiteX19" fmla="*/ 7372945 w 12191999"/>
              <a:gd name="connsiteY19" fmla="*/ 4082723 h 6857999"/>
              <a:gd name="connsiteX20" fmla="*/ 7398901 w 12191999"/>
              <a:gd name="connsiteY20" fmla="*/ 4082723 h 6857999"/>
              <a:gd name="connsiteX21" fmla="*/ 7398901 w 12191999"/>
              <a:gd name="connsiteY21" fmla="*/ 4134544 h 6857999"/>
              <a:gd name="connsiteX22" fmla="*/ 8645880 w 12191999"/>
              <a:gd name="connsiteY22" fmla="*/ 4134544 h 6857999"/>
              <a:gd name="connsiteX23" fmla="*/ 8645880 w 12191999"/>
              <a:gd name="connsiteY23" fmla="*/ 3551727 h 6857999"/>
              <a:gd name="connsiteX24" fmla="*/ 3556200 w 12191999"/>
              <a:gd name="connsiteY24" fmla="*/ 2909884 h 6857999"/>
              <a:gd name="connsiteX25" fmla="*/ 3556200 w 12191999"/>
              <a:gd name="connsiteY25" fmla="*/ 3531381 h 6857999"/>
              <a:gd name="connsiteX26" fmla="*/ 7372945 w 12191999"/>
              <a:gd name="connsiteY26" fmla="*/ 3531381 h 6857999"/>
              <a:gd name="connsiteX27" fmla="*/ 7372945 w 12191999"/>
              <a:gd name="connsiteY27" fmla="*/ 2909884 h 6857999"/>
              <a:gd name="connsiteX28" fmla="*/ 970558 w 12191999"/>
              <a:gd name="connsiteY28" fmla="*/ 2909883 h 6857999"/>
              <a:gd name="connsiteX29" fmla="*/ 970558 w 12191999"/>
              <a:gd name="connsiteY29" fmla="*/ 3531381 h 6857999"/>
              <a:gd name="connsiteX30" fmla="*/ 2233414 w 12191999"/>
              <a:gd name="connsiteY30" fmla="*/ 3531381 h 6857999"/>
              <a:gd name="connsiteX31" fmla="*/ 2233414 w 12191999"/>
              <a:gd name="connsiteY31" fmla="*/ 2909883 h 6857999"/>
              <a:gd name="connsiteX32" fmla="*/ 970558 w 12191999"/>
              <a:gd name="connsiteY32" fmla="*/ 2283614 h 6857999"/>
              <a:gd name="connsiteX33" fmla="*/ 970558 w 12191999"/>
              <a:gd name="connsiteY33" fmla="*/ 2788439 h 6857999"/>
              <a:gd name="connsiteX34" fmla="*/ 2233414 w 12191999"/>
              <a:gd name="connsiteY34" fmla="*/ 2788439 h 6857999"/>
              <a:gd name="connsiteX35" fmla="*/ 2233414 w 12191999"/>
              <a:gd name="connsiteY35" fmla="*/ 2283614 h 6857999"/>
              <a:gd name="connsiteX36" fmla="*/ 3556200 w 12191999"/>
              <a:gd name="connsiteY36" fmla="*/ 2277662 h 6857999"/>
              <a:gd name="connsiteX37" fmla="*/ 3556200 w 12191999"/>
              <a:gd name="connsiteY37" fmla="*/ 2782486 h 6857999"/>
              <a:gd name="connsiteX38" fmla="*/ 6095999 w 12191999"/>
              <a:gd name="connsiteY38" fmla="*/ 2782486 h 6857999"/>
              <a:gd name="connsiteX39" fmla="*/ 6095999 w 12191999"/>
              <a:gd name="connsiteY39" fmla="*/ 2277662 h 6857999"/>
              <a:gd name="connsiteX40" fmla="*/ 4833143 w 12191999"/>
              <a:gd name="connsiteY40" fmla="*/ 1685919 h 6857999"/>
              <a:gd name="connsiteX41" fmla="*/ 4833143 w 12191999"/>
              <a:gd name="connsiteY41" fmla="*/ 2190743 h 6857999"/>
              <a:gd name="connsiteX42" fmla="*/ 6095999 w 12191999"/>
              <a:gd name="connsiteY42" fmla="*/ 2190743 h 6857999"/>
              <a:gd name="connsiteX43" fmla="*/ 6095999 w 12191999"/>
              <a:gd name="connsiteY43" fmla="*/ 1685919 h 6857999"/>
              <a:gd name="connsiteX44" fmla="*/ 970559 w 12191999"/>
              <a:gd name="connsiteY44" fmla="*/ 1685918 h 6857999"/>
              <a:gd name="connsiteX45" fmla="*/ 970559 w 12191999"/>
              <a:gd name="connsiteY45" fmla="*/ 2190743 h 6857999"/>
              <a:gd name="connsiteX46" fmla="*/ 3496271 w 12191999"/>
              <a:gd name="connsiteY46" fmla="*/ 2190743 h 6857999"/>
              <a:gd name="connsiteX47" fmla="*/ 3496271 w 12191999"/>
              <a:gd name="connsiteY47" fmla="*/ 1685918 h 6857999"/>
              <a:gd name="connsiteX48" fmla="*/ 0 w 12191999"/>
              <a:gd name="connsiteY48" fmla="*/ 0 h 6857999"/>
              <a:gd name="connsiteX49" fmla="*/ 12191999 w 12191999"/>
              <a:gd name="connsiteY49" fmla="*/ 0 h 6857999"/>
              <a:gd name="connsiteX50" fmla="*/ 12191999 w 12191999"/>
              <a:gd name="connsiteY50" fmla="*/ 6857999 h 6857999"/>
              <a:gd name="connsiteX51" fmla="*/ 0 w 12191999"/>
              <a:gd name="connsiteY5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999" h="6857999">
                <a:moveTo>
                  <a:pt x="6110089" y="4163603"/>
                </a:moveTo>
                <a:lnTo>
                  <a:pt x="6110089" y="4638673"/>
                </a:lnTo>
                <a:lnTo>
                  <a:pt x="7372945" y="4638673"/>
                </a:lnTo>
                <a:lnTo>
                  <a:pt x="7496066" y="4638673"/>
                </a:lnTo>
                <a:lnTo>
                  <a:pt x="8635802" y="4638673"/>
                </a:lnTo>
                <a:lnTo>
                  <a:pt x="8635802" y="4163603"/>
                </a:lnTo>
                <a:lnTo>
                  <a:pt x="7496066" y="4163603"/>
                </a:lnTo>
                <a:lnTo>
                  <a:pt x="7372945" y="4163603"/>
                </a:lnTo>
                <a:close/>
                <a:moveTo>
                  <a:pt x="970559" y="4163603"/>
                </a:moveTo>
                <a:lnTo>
                  <a:pt x="970559" y="4785101"/>
                </a:lnTo>
                <a:lnTo>
                  <a:pt x="3496273" y="4785101"/>
                </a:lnTo>
                <a:lnTo>
                  <a:pt x="3496273" y="4163603"/>
                </a:lnTo>
                <a:close/>
                <a:moveTo>
                  <a:pt x="6095106" y="3565908"/>
                </a:moveTo>
                <a:lnTo>
                  <a:pt x="6095106" y="4070733"/>
                </a:lnTo>
                <a:lnTo>
                  <a:pt x="7357068" y="4070733"/>
                </a:lnTo>
                <a:lnTo>
                  <a:pt x="7357068" y="3565908"/>
                </a:lnTo>
                <a:close/>
                <a:moveTo>
                  <a:pt x="7398901" y="3551727"/>
                </a:moveTo>
                <a:lnTo>
                  <a:pt x="7398901" y="3607653"/>
                </a:lnTo>
                <a:lnTo>
                  <a:pt x="7372945" y="3607653"/>
                </a:lnTo>
                <a:lnTo>
                  <a:pt x="7372945" y="4082723"/>
                </a:lnTo>
                <a:lnTo>
                  <a:pt x="7398901" y="4082723"/>
                </a:lnTo>
                <a:lnTo>
                  <a:pt x="7398901" y="4134544"/>
                </a:lnTo>
                <a:lnTo>
                  <a:pt x="8645880" y="4134544"/>
                </a:lnTo>
                <a:lnTo>
                  <a:pt x="8645880" y="3551727"/>
                </a:lnTo>
                <a:close/>
                <a:moveTo>
                  <a:pt x="3556200" y="2909884"/>
                </a:moveTo>
                <a:lnTo>
                  <a:pt x="3556200" y="3531381"/>
                </a:lnTo>
                <a:lnTo>
                  <a:pt x="7372945" y="3531381"/>
                </a:lnTo>
                <a:lnTo>
                  <a:pt x="7372945" y="2909884"/>
                </a:lnTo>
                <a:close/>
                <a:moveTo>
                  <a:pt x="970558" y="2909883"/>
                </a:moveTo>
                <a:lnTo>
                  <a:pt x="970558" y="3531381"/>
                </a:lnTo>
                <a:lnTo>
                  <a:pt x="2233414" y="3531381"/>
                </a:lnTo>
                <a:lnTo>
                  <a:pt x="2233414" y="2909883"/>
                </a:lnTo>
                <a:close/>
                <a:moveTo>
                  <a:pt x="970558" y="2283614"/>
                </a:moveTo>
                <a:lnTo>
                  <a:pt x="970558" y="2788439"/>
                </a:lnTo>
                <a:lnTo>
                  <a:pt x="2233414" y="2788439"/>
                </a:lnTo>
                <a:lnTo>
                  <a:pt x="2233414" y="2283614"/>
                </a:lnTo>
                <a:close/>
                <a:moveTo>
                  <a:pt x="3556200" y="2277662"/>
                </a:moveTo>
                <a:lnTo>
                  <a:pt x="3556200" y="2782486"/>
                </a:lnTo>
                <a:lnTo>
                  <a:pt x="6095999" y="2782486"/>
                </a:lnTo>
                <a:lnTo>
                  <a:pt x="6095999" y="2277662"/>
                </a:lnTo>
                <a:close/>
                <a:moveTo>
                  <a:pt x="4833143" y="1685919"/>
                </a:moveTo>
                <a:lnTo>
                  <a:pt x="4833143" y="2190743"/>
                </a:lnTo>
                <a:lnTo>
                  <a:pt x="6095999" y="2190743"/>
                </a:lnTo>
                <a:lnTo>
                  <a:pt x="6095999" y="1685919"/>
                </a:lnTo>
                <a:close/>
                <a:moveTo>
                  <a:pt x="970559" y="1685918"/>
                </a:moveTo>
                <a:lnTo>
                  <a:pt x="970559" y="2190743"/>
                </a:lnTo>
                <a:lnTo>
                  <a:pt x="3496271" y="2190743"/>
                </a:lnTo>
                <a:lnTo>
                  <a:pt x="3496271" y="1685918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>
              <a:alpha val="7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C40802-DB15-537B-ED48-C9FF2A5E24E6}"/>
              </a:ext>
            </a:extLst>
          </p:cNvPr>
          <p:cNvSpPr/>
          <p:nvPr/>
        </p:nvSpPr>
        <p:spPr>
          <a:xfrm>
            <a:off x="4819054" y="1685919"/>
            <a:ext cx="1262856" cy="50482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128E38-611E-0AC9-3A99-8217D2403D9E}"/>
              </a:ext>
            </a:extLst>
          </p:cNvPr>
          <p:cNvSpPr/>
          <p:nvPr/>
        </p:nvSpPr>
        <p:spPr>
          <a:xfrm>
            <a:off x="956469" y="1685919"/>
            <a:ext cx="2525712" cy="50482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330D01-1569-989E-16E3-0EF7F18381D4}"/>
              </a:ext>
            </a:extLst>
          </p:cNvPr>
          <p:cNvSpPr/>
          <p:nvPr/>
        </p:nvSpPr>
        <p:spPr>
          <a:xfrm>
            <a:off x="956469" y="2283615"/>
            <a:ext cx="1262856" cy="50482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B1213D-5A0B-A5FB-A1E0-8C187A184F70}"/>
              </a:ext>
            </a:extLst>
          </p:cNvPr>
          <p:cNvSpPr/>
          <p:nvPr/>
        </p:nvSpPr>
        <p:spPr>
          <a:xfrm>
            <a:off x="956469" y="2909884"/>
            <a:ext cx="1262856" cy="621498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53CCE6-5876-CAE7-7AC8-6929AF4C2E99}"/>
              </a:ext>
            </a:extLst>
          </p:cNvPr>
          <p:cNvSpPr/>
          <p:nvPr/>
        </p:nvSpPr>
        <p:spPr>
          <a:xfrm>
            <a:off x="3542109" y="2277662"/>
            <a:ext cx="2539801" cy="50482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7992F4-916D-45A8-047F-F9CE34713825}"/>
              </a:ext>
            </a:extLst>
          </p:cNvPr>
          <p:cNvSpPr/>
          <p:nvPr/>
        </p:nvSpPr>
        <p:spPr>
          <a:xfrm>
            <a:off x="3542111" y="2909884"/>
            <a:ext cx="1201339" cy="621498"/>
          </a:xfrm>
          <a:prstGeom prst="rect">
            <a:avLst/>
          </a:prstGeom>
          <a:noFill/>
          <a:ln w="76200">
            <a:solidFill>
              <a:srgbClr val="FDC3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07568A-7988-2801-7384-3D2CCA914E78}"/>
              </a:ext>
            </a:extLst>
          </p:cNvPr>
          <p:cNvSpPr/>
          <p:nvPr/>
        </p:nvSpPr>
        <p:spPr>
          <a:xfrm>
            <a:off x="956469" y="4163604"/>
            <a:ext cx="1215231" cy="62149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E86475-F367-DCC4-CB0E-F486BA0D4B36}"/>
              </a:ext>
            </a:extLst>
          </p:cNvPr>
          <p:cNvSpPr/>
          <p:nvPr/>
        </p:nvSpPr>
        <p:spPr>
          <a:xfrm>
            <a:off x="4819055" y="2909884"/>
            <a:ext cx="2523924" cy="62149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AC5E0A-258B-41DE-A042-2F7023EC11C9}"/>
              </a:ext>
            </a:extLst>
          </p:cNvPr>
          <p:cNvSpPr txBox="1"/>
          <p:nvPr/>
        </p:nvSpPr>
        <p:spPr>
          <a:xfrm>
            <a:off x="9610725" y="2322791"/>
            <a:ext cx="137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기초 코딩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529DA6-6700-EAA1-69EF-444F1C3AE022}"/>
              </a:ext>
            </a:extLst>
          </p:cNvPr>
          <p:cNvSpPr/>
          <p:nvPr/>
        </p:nvSpPr>
        <p:spPr>
          <a:xfrm>
            <a:off x="9574170" y="1685919"/>
            <a:ext cx="1456321" cy="50482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E37A74-D65C-F3A7-DC35-4D3F9B894877}"/>
              </a:ext>
            </a:extLst>
          </p:cNvPr>
          <p:cNvSpPr/>
          <p:nvPr/>
        </p:nvSpPr>
        <p:spPr>
          <a:xfrm>
            <a:off x="2249130" y="4163604"/>
            <a:ext cx="1215231" cy="621498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8498D6-05AD-6171-D9C2-1BE6F5D18567}"/>
              </a:ext>
            </a:extLst>
          </p:cNvPr>
          <p:cNvSpPr/>
          <p:nvPr/>
        </p:nvSpPr>
        <p:spPr>
          <a:xfrm>
            <a:off x="9574170" y="2255045"/>
            <a:ext cx="1456321" cy="50482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51FDD8-F5B5-A5A7-7794-1C4335ADDD51}"/>
              </a:ext>
            </a:extLst>
          </p:cNvPr>
          <p:cNvSpPr/>
          <p:nvPr/>
        </p:nvSpPr>
        <p:spPr>
          <a:xfrm>
            <a:off x="9574170" y="2816831"/>
            <a:ext cx="1456321" cy="504825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885ED2A-730A-B50E-82F0-8ED44BE56A22}"/>
              </a:ext>
            </a:extLst>
          </p:cNvPr>
          <p:cNvSpPr/>
          <p:nvPr/>
        </p:nvSpPr>
        <p:spPr>
          <a:xfrm>
            <a:off x="9574170" y="3933897"/>
            <a:ext cx="1456321" cy="504825"/>
          </a:xfrm>
          <a:prstGeom prst="rect">
            <a:avLst/>
          </a:prstGeom>
          <a:noFill/>
          <a:ln w="7620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EC2E30-AFB5-93F6-4AAE-C0DB0A1E583D}"/>
              </a:ext>
            </a:extLst>
          </p:cNvPr>
          <p:cNvSpPr txBox="1"/>
          <p:nvPr/>
        </p:nvSpPr>
        <p:spPr>
          <a:xfrm>
            <a:off x="9610725" y="1753665"/>
            <a:ext cx="137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기초 수학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490608-39BD-09B0-EDE7-6A5C43111C2C}"/>
              </a:ext>
            </a:extLst>
          </p:cNvPr>
          <p:cNvSpPr txBox="1"/>
          <p:nvPr/>
        </p:nvSpPr>
        <p:spPr>
          <a:xfrm>
            <a:off x="9543400" y="2909735"/>
            <a:ext cx="1527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컴퓨팅 사고력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769D2-52C3-1C82-B203-6822E2769531}"/>
              </a:ext>
            </a:extLst>
          </p:cNvPr>
          <p:cNvSpPr txBox="1"/>
          <p:nvPr/>
        </p:nvSpPr>
        <p:spPr>
          <a:xfrm>
            <a:off x="9651600" y="4026801"/>
            <a:ext cx="127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인공지능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032DF2B-B85D-9D2C-3694-839163B4346F}"/>
              </a:ext>
            </a:extLst>
          </p:cNvPr>
          <p:cNvSpPr/>
          <p:nvPr/>
        </p:nvSpPr>
        <p:spPr>
          <a:xfrm>
            <a:off x="3594795" y="2322791"/>
            <a:ext cx="1148656" cy="411292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18016C-FFC5-8709-8DAF-4CCF3A8C4BCC}"/>
              </a:ext>
            </a:extLst>
          </p:cNvPr>
          <p:cNvSpPr/>
          <p:nvPr/>
        </p:nvSpPr>
        <p:spPr>
          <a:xfrm>
            <a:off x="9574170" y="3357299"/>
            <a:ext cx="1456321" cy="504825"/>
          </a:xfrm>
          <a:prstGeom prst="rect">
            <a:avLst/>
          </a:prstGeom>
          <a:noFill/>
          <a:ln w="76200">
            <a:solidFill>
              <a:srgbClr val="FDC3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EDE13-80C6-2248-0986-50935CFFD454}"/>
              </a:ext>
            </a:extLst>
          </p:cNvPr>
          <p:cNvSpPr txBox="1"/>
          <p:nvPr/>
        </p:nvSpPr>
        <p:spPr>
          <a:xfrm>
            <a:off x="9495309" y="3450203"/>
            <a:ext cx="1638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데이터 처리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3F9A96-7086-2207-9908-D574D564DCFA}"/>
              </a:ext>
            </a:extLst>
          </p:cNvPr>
          <p:cNvSpPr/>
          <p:nvPr/>
        </p:nvSpPr>
        <p:spPr>
          <a:xfrm>
            <a:off x="6096000" y="3582000"/>
            <a:ext cx="1246979" cy="475070"/>
          </a:xfrm>
          <a:prstGeom prst="rect">
            <a:avLst/>
          </a:prstGeom>
          <a:noFill/>
          <a:ln w="76200">
            <a:solidFill>
              <a:srgbClr val="FDC3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AF664-9159-8A11-55FD-4A39625BA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F357CE9-4CE7-05B4-1F4A-6FA963BE3516}"/>
              </a:ext>
            </a:extLst>
          </p:cNvPr>
          <p:cNvSpPr/>
          <p:nvPr/>
        </p:nvSpPr>
        <p:spPr>
          <a:xfrm>
            <a:off x="7384811" y="3551728"/>
            <a:ext cx="1246980" cy="582817"/>
          </a:xfrm>
          <a:prstGeom prst="rect">
            <a:avLst/>
          </a:prstGeom>
          <a:noFill/>
          <a:ln w="7620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A29F924-B2C5-37A3-1ACF-96BC1750C021}"/>
              </a:ext>
            </a:extLst>
          </p:cNvPr>
          <p:cNvSpPr/>
          <p:nvPr/>
        </p:nvSpPr>
        <p:spPr>
          <a:xfrm>
            <a:off x="6096000" y="4134546"/>
            <a:ext cx="1246979" cy="475070"/>
          </a:xfrm>
          <a:prstGeom prst="rect">
            <a:avLst/>
          </a:prstGeom>
          <a:noFill/>
          <a:ln w="76200">
            <a:solidFill>
              <a:srgbClr val="FDC3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7EFF4F-7D03-F164-965A-AE87B40BFD42}"/>
              </a:ext>
            </a:extLst>
          </p:cNvPr>
          <p:cNvSpPr/>
          <p:nvPr/>
        </p:nvSpPr>
        <p:spPr>
          <a:xfrm>
            <a:off x="7384812" y="4134546"/>
            <a:ext cx="1236902" cy="47507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8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A25A34B3-C6CA-0493-BA6B-BD58DD33B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275" y="641665"/>
            <a:ext cx="9181138" cy="763270"/>
          </a:xfrm>
        </p:spPr>
        <p:txBody>
          <a:bodyPr/>
          <a:lstStyle/>
          <a:p>
            <a:r>
              <a:rPr lang="ko-KR" altLang="en-US" sz="3600" dirty="0"/>
              <a:t> 인공지능 </a:t>
            </a:r>
            <a:r>
              <a:rPr lang="ko-KR" altLang="en-US" sz="4000" dirty="0"/>
              <a:t>↔</a:t>
            </a:r>
            <a:r>
              <a:rPr lang="en-US" altLang="ko-KR" sz="3600" dirty="0"/>
              <a:t> </a:t>
            </a:r>
            <a:r>
              <a:rPr lang="ko-KR" altLang="en-US" sz="3600" dirty="0" err="1"/>
              <a:t>머신러닝</a:t>
            </a:r>
            <a:r>
              <a:rPr lang="ko-KR" altLang="en-US" sz="3600" dirty="0"/>
              <a:t> ↔</a:t>
            </a:r>
            <a:r>
              <a:rPr lang="en-US" altLang="ko-KR" sz="3600" dirty="0"/>
              <a:t> </a:t>
            </a:r>
            <a:r>
              <a:rPr lang="ko-KR" altLang="en-US" sz="3600" dirty="0"/>
              <a:t>딥러닝 </a:t>
            </a:r>
            <a:r>
              <a:rPr lang="ko-KR" altLang="en-US" sz="3200" dirty="0"/>
              <a:t>핵심 과목</a:t>
            </a:r>
            <a:endParaRPr lang="ko-KR" altLang="en-US" sz="3600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A1F7EAE-7C5B-03B0-7153-F7B6591D2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ko-KR" altLang="en-US" sz="2000" dirty="0"/>
              <a:t>인공지능 기초 지식</a:t>
            </a:r>
            <a:r>
              <a:rPr lang="en-US" altLang="ko-KR" sz="2000" dirty="0"/>
              <a:t>: </a:t>
            </a:r>
            <a:r>
              <a:rPr lang="ko-KR" altLang="en-US" sz="2000" b="1" dirty="0"/>
              <a:t>수학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파이썬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자료구조</a:t>
            </a:r>
            <a:endParaRPr lang="en-US" altLang="ko-KR" sz="2000" b="1" dirty="0"/>
          </a:p>
          <a:p>
            <a:pPr marL="285750" indent="-285750">
              <a:lnSpc>
                <a:spcPct val="150000"/>
              </a:lnSpc>
            </a:pPr>
            <a:r>
              <a:rPr lang="ko-KR" altLang="en-US" sz="2000" dirty="0"/>
              <a:t>규칙기반 인공지능</a:t>
            </a:r>
            <a:r>
              <a:rPr lang="en-US" altLang="ko-KR" sz="2000" dirty="0"/>
              <a:t>: </a:t>
            </a:r>
            <a:r>
              <a:rPr lang="ko-KR" altLang="en-US" sz="2000" b="1" dirty="0"/>
              <a:t>알고리즘</a:t>
            </a:r>
            <a:r>
              <a:rPr lang="en-US" altLang="ko-KR" sz="2000" b="1" dirty="0"/>
              <a:t>,</a:t>
            </a:r>
            <a:r>
              <a:rPr lang="en-US" altLang="ko-KR" sz="2000" dirty="0"/>
              <a:t> </a:t>
            </a:r>
            <a:r>
              <a:rPr lang="ko-KR" altLang="en-US" sz="2000" b="1" dirty="0"/>
              <a:t>인공지능</a:t>
            </a:r>
            <a:endParaRPr lang="ko-KR" altLang="en-US" sz="2000" dirty="0"/>
          </a:p>
          <a:p>
            <a:pPr marL="285750" indent="-285750">
              <a:lnSpc>
                <a:spcPct val="150000"/>
              </a:lnSpc>
            </a:pPr>
            <a:r>
              <a:rPr lang="ko-KR" altLang="en-US" sz="2000" dirty="0" err="1"/>
              <a:t>머신러닝</a:t>
            </a:r>
            <a:r>
              <a:rPr lang="en-US" altLang="ko-KR" sz="2000" dirty="0"/>
              <a:t>: </a:t>
            </a:r>
            <a:r>
              <a:rPr lang="ko-KR" altLang="en-US" sz="2000" b="1" dirty="0"/>
              <a:t>데이터 사이언스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인공지능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딥러닝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빅데이터 분석</a:t>
            </a:r>
            <a:r>
              <a:rPr lang="en-US" altLang="ko-KR" sz="2000" b="1" dirty="0"/>
              <a:t> </a:t>
            </a:r>
          </a:p>
          <a:p>
            <a:pPr marL="285750" indent="-285750">
              <a:lnSpc>
                <a:spcPct val="150000"/>
              </a:lnSpc>
            </a:pPr>
            <a:r>
              <a:rPr lang="ko-KR" altLang="en-US" sz="2000" dirty="0"/>
              <a:t>딥러닝</a:t>
            </a:r>
            <a:r>
              <a:rPr lang="en-US" altLang="ko-KR" sz="2000" dirty="0"/>
              <a:t>: </a:t>
            </a:r>
            <a:r>
              <a:rPr lang="ko-KR" altLang="en-US" sz="2000" b="1" dirty="0"/>
              <a:t>딥러닝</a:t>
            </a:r>
            <a:r>
              <a:rPr lang="en-US" altLang="ko-KR" sz="2000" b="1" dirty="0"/>
              <a:t>, AI</a:t>
            </a:r>
            <a:r>
              <a:rPr lang="ko-KR" altLang="en-US" sz="2000" b="1" dirty="0"/>
              <a:t>응용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영상정보처리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강화학습</a:t>
            </a:r>
            <a:endParaRPr lang="ko-KR" altLang="en-US" sz="200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6FEA064-907D-A359-670A-32DEF729FA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3527E8-6992-12DF-8135-D95E633C71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252C9A-83ED-1503-8BE1-8D06A62C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946" y="3904061"/>
            <a:ext cx="6027655" cy="210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55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131C9D95-4A78-BC96-D1EB-0A0C52DE0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0" y="641665"/>
            <a:ext cx="9255115" cy="763270"/>
          </a:xfrm>
        </p:spPr>
        <p:txBody>
          <a:bodyPr/>
          <a:lstStyle/>
          <a:p>
            <a:r>
              <a:rPr lang="ko-KR" altLang="en-US" sz="4800" dirty="0">
                <a:latin typeface="+mj-lt"/>
              </a:rPr>
              <a:t>주요 과목에서 배우는 핵심 개념</a:t>
            </a:r>
            <a:endParaRPr lang="ko-KR" altLang="en-US" dirty="0"/>
          </a:p>
        </p:txBody>
      </p:sp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6ADF1F48-B447-8684-B1D0-9685EDEAB5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9538407"/>
              </p:ext>
            </p:extLst>
          </p:nvPr>
        </p:nvGraphicFramePr>
        <p:xfrm>
          <a:off x="991465" y="1613323"/>
          <a:ext cx="10209069" cy="4480266"/>
        </p:xfrm>
        <a:graphic>
          <a:graphicData uri="http://schemas.openxmlformats.org/drawingml/2006/table">
            <a:tbl>
              <a:tblPr/>
              <a:tblGrid>
                <a:gridCol w="1905758">
                  <a:extLst>
                    <a:ext uri="{9D8B030D-6E8A-4147-A177-3AD203B41FA5}">
                      <a16:colId xmlns:a16="http://schemas.microsoft.com/office/drawing/2014/main" val="3572478140"/>
                    </a:ext>
                  </a:extLst>
                </a:gridCol>
                <a:gridCol w="8303311">
                  <a:extLst>
                    <a:ext uri="{9D8B030D-6E8A-4147-A177-3AD203B41FA5}">
                      <a16:colId xmlns:a16="http://schemas.microsoft.com/office/drawing/2014/main" val="2002407340"/>
                    </a:ext>
                  </a:extLst>
                </a:gridCol>
              </a:tblGrid>
              <a:tr h="26415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/>
                        <a:t>과목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/>
                        <a:t>핵심 개념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831318"/>
                  </a:ext>
                </a:extLst>
              </a:tr>
              <a:tr h="28107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AI</a:t>
                      </a:r>
                      <a:r>
                        <a:rPr lang="ko-KR" altLang="en-US" sz="1050" dirty="0"/>
                        <a:t>수학 </a:t>
                      </a:r>
                      <a:r>
                        <a:rPr lang="en-US" sz="1050" dirty="0"/>
                        <a:t>I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/>
                        <a:t>선형대수학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행렬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벡터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벡터 공간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선형 변환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 err="1"/>
                        <a:t>편미분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적분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238619"/>
                  </a:ext>
                </a:extLst>
              </a:tr>
              <a:tr h="28107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AI</a:t>
                      </a:r>
                      <a:r>
                        <a:rPr lang="ko-KR" altLang="en-US" sz="1050" dirty="0"/>
                        <a:t>수학 </a:t>
                      </a:r>
                      <a:r>
                        <a:rPr lang="en-US" sz="1050" dirty="0"/>
                        <a:t>II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/>
                        <a:t>확률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확률 변수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확률 분포</a:t>
                      </a:r>
                      <a:r>
                        <a:rPr lang="en-US" altLang="ko-KR" sz="1050" dirty="0"/>
                        <a:t>), </a:t>
                      </a:r>
                      <a:r>
                        <a:rPr lang="ko-KR" altLang="en-US" sz="1050" dirty="0"/>
                        <a:t>통계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정보이론</a:t>
                      </a:r>
                      <a:r>
                        <a:rPr lang="en-US" altLang="ko-KR" sz="1050" dirty="0"/>
                        <a:t>, DSP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663289"/>
                  </a:ext>
                </a:extLst>
              </a:tr>
              <a:tr h="2810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이산수학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/>
                        <a:t>논리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명제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집합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수 체계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귀납법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증명법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관계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그래프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트리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 err="1"/>
                        <a:t>부울</a:t>
                      </a:r>
                      <a:r>
                        <a:rPr lang="ko-KR" altLang="en-US" sz="1050" dirty="0"/>
                        <a:t> 대수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945742"/>
                  </a:ext>
                </a:extLst>
              </a:tr>
              <a:tr h="281074"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AI</a:t>
                      </a:r>
                      <a:r>
                        <a:rPr lang="ko-KR" altLang="en-US" sz="1050"/>
                        <a:t>수치해석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DSP - </a:t>
                      </a:r>
                      <a:r>
                        <a:rPr lang="ko-KR" altLang="en-US" sz="1050" dirty="0"/>
                        <a:t>실제 산업에서는 센서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영상 데이터로 나눌 수 있다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593210"/>
                  </a:ext>
                </a:extLst>
              </a:tr>
              <a:tr h="2810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프로그래밍 원리 </a:t>
                      </a:r>
                      <a:r>
                        <a:rPr lang="en-US" altLang="ko-KR" sz="1050" dirty="0"/>
                        <a:t>I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/>
                        <a:t>파이썬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192632"/>
                  </a:ext>
                </a:extLst>
              </a:tr>
              <a:tr h="2810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/>
                        <a:t>소프트웨어 개발 환경 및 응용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/>
                        <a:t>리눅스</a:t>
                      </a:r>
                      <a:r>
                        <a:rPr lang="en-US" altLang="ko-KR" sz="1050" dirty="0"/>
                        <a:t>, </a:t>
                      </a:r>
                      <a:r>
                        <a:rPr lang="en-US" sz="1050" dirty="0"/>
                        <a:t>Git, GitHub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063060"/>
                  </a:ext>
                </a:extLst>
              </a:tr>
              <a:tr h="2810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자료구조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/>
                        <a:t>스택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큐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 err="1"/>
                        <a:t>덱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연결 리스트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트리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탐색 트리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그래프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정렬 알고리즘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954799"/>
                  </a:ext>
                </a:extLst>
              </a:tr>
              <a:tr h="2810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알고리즘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err="1"/>
                        <a:t>빅오표기법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억지 기법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축소 정복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분할 정복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동적계획법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탐욕적 기법 등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408183"/>
                  </a:ext>
                </a:extLst>
              </a:tr>
              <a:tr h="2810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 err="1"/>
                        <a:t>데이터사이언스</a:t>
                      </a:r>
                      <a:endParaRPr lang="ko-KR" altLang="en-US" sz="1050" dirty="0"/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Numpy</a:t>
                      </a:r>
                      <a:r>
                        <a:rPr lang="en-US" sz="1050" dirty="0"/>
                        <a:t>, Pandas, Matplotlib, </a:t>
                      </a:r>
                      <a:r>
                        <a:rPr lang="ko-KR" altLang="en-US" sz="1050" dirty="0"/>
                        <a:t>통계적 추론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348258"/>
                  </a:ext>
                </a:extLst>
              </a:tr>
              <a:tr h="2810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빅데이터 분석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EDA,</a:t>
                      </a:r>
                      <a:r>
                        <a:rPr lang="ko-KR" altLang="en-US" sz="1050" dirty="0"/>
                        <a:t> 이상치 제거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 err="1"/>
                        <a:t>결측치</a:t>
                      </a:r>
                      <a:r>
                        <a:rPr lang="ko-KR" altLang="en-US" sz="1050" dirty="0"/>
                        <a:t> 처리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정규화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잡음 제거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차원 축소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특징 선택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결정 트리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앙상블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815307"/>
                  </a:ext>
                </a:extLst>
              </a:tr>
              <a:tr h="28107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AI</a:t>
                      </a:r>
                      <a:r>
                        <a:rPr lang="ko-KR" altLang="en-US" sz="1050" dirty="0"/>
                        <a:t>융합개론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/>
                        <a:t>인공지능 개요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294912"/>
                  </a:ext>
                </a:extLst>
              </a:tr>
              <a:tr h="2810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인공지능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/>
                        <a:t>전문가 시스템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베이지안 추론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퍼지 이론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유전 알고리즘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선형회귀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로지스틱 회귀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신경망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235814"/>
                  </a:ext>
                </a:extLst>
              </a:tr>
              <a:tr h="2810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딥러닝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/>
                        <a:t>선형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로지스틱 회귀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신경망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최적화</a:t>
                      </a:r>
                      <a:r>
                        <a:rPr lang="en-US" altLang="ko-KR" sz="1050" dirty="0"/>
                        <a:t>, </a:t>
                      </a:r>
                      <a:r>
                        <a:rPr lang="en-US" sz="1050" dirty="0"/>
                        <a:t>CNN, RNN, LSTM, AE, VAE, GAN, attention, Transformer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062391"/>
                  </a:ext>
                </a:extLst>
              </a:tr>
              <a:tr h="2810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영상정보처리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OpenCV, </a:t>
                      </a:r>
                      <a:r>
                        <a:rPr lang="ko-KR" altLang="en-US" sz="1050" dirty="0" err="1"/>
                        <a:t>화소처리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색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밝기</a:t>
                      </a:r>
                      <a:r>
                        <a:rPr lang="en-US" altLang="ko-KR" sz="1050" dirty="0"/>
                        <a:t>), </a:t>
                      </a:r>
                      <a:r>
                        <a:rPr lang="ko-KR" altLang="en-US" sz="1050" dirty="0"/>
                        <a:t>영역처리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 err="1"/>
                        <a:t>컨볼루션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에지 검출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필터링</a:t>
                      </a:r>
                      <a:r>
                        <a:rPr lang="en-US" altLang="ko-KR" sz="1050" dirty="0"/>
                        <a:t>), </a:t>
                      </a:r>
                      <a:r>
                        <a:rPr lang="ko-KR" altLang="en-US" sz="1050" dirty="0"/>
                        <a:t>기하학 처리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보간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평행이동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회전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646073"/>
                  </a:ext>
                </a:extLst>
              </a:tr>
              <a:tr h="28107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AI</a:t>
                      </a:r>
                      <a:r>
                        <a:rPr lang="ko-KR" altLang="en-US" sz="1050" dirty="0"/>
                        <a:t>응용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Attention, Transformer, Generative model(VAE, GAN, diffusion), contrastive learning</a:t>
                      </a:r>
                    </a:p>
                  </a:txBody>
                  <a:tcPr marL="46789" marR="46789" marT="23394" marB="23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263727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8AD879-9161-776A-9866-3C32CC9792A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텍스트 개체 틀 10">
            <a:extLst>
              <a:ext uri="{FF2B5EF4-FFF2-40B4-BE49-F238E27FC236}">
                <a16:creationId xmlns:a16="http://schemas.microsoft.com/office/drawing/2014/main" id="{F1A930CF-6B82-2599-6A1F-C6FA561B87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3398" y="641665"/>
            <a:ext cx="895352" cy="791850"/>
          </a:xfrm>
        </p:spPr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517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EA68B3-9816-6CB2-990D-B3243194B049}"/>
              </a:ext>
            </a:extLst>
          </p:cNvPr>
          <p:cNvSpPr txBox="1"/>
          <p:nvPr/>
        </p:nvSpPr>
        <p:spPr>
          <a:xfrm>
            <a:off x="2649172" y="2551837"/>
            <a:ext cx="68936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Microsoft PhagsPa" panose="020B0502040204020203" pitchFamily="34" charset="0"/>
              </a:rPr>
              <a:t>03</a:t>
            </a:r>
            <a:r>
              <a:rPr lang="ko-KR" altLang="en-US" sz="5400" dirty="0"/>
              <a:t> </a:t>
            </a:r>
            <a:r>
              <a:rPr lang="ko-KR" altLang="en-US" sz="5400" dirty="0" err="1"/>
              <a:t>머신러닝</a:t>
            </a:r>
            <a:r>
              <a:rPr lang="en-US" altLang="ko-KR" sz="5400" dirty="0"/>
              <a:t>/</a:t>
            </a:r>
            <a:r>
              <a:rPr lang="ko-KR" altLang="en-US" sz="5400" dirty="0"/>
              <a:t>딥러닝 기본 개념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59BB5-D33D-0324-23EF-179CB654A516}"/>
              </a:ext>
            </a:extLst>
          </p:cNvPr>
          <p:cNvSpPr txBox="1"/>
          <p:nvPr/>
        </p:nvSpPr>
        <p:spPr>
          <a:xfrm>
            <a:off x="3499607" y="4194496"/>
            <a:ext cx="51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그래서 무엇을 배우나</a:t>
            </a:r>
            <a:r>
              <a:rPr lang="en-US" altLang="ko-KR" sz="1800" dirty="0"/>
              <a:t>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0F939E-4109-E79A-1EAD-5C21F528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03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CD528-70DF-655F-79BF-6167FFEE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개념</a:t>
            </a:r>
          </a:p>
        </p:txBody>
      </p:sp>
      <p:graphicFrame>
        <p:nvGraphicFramePr>
          <p:cNvPr id="8" name="내용 개체 틀 2">
            <a:extLst>
              <a:ext uri="{FF2B5EF4-FFF2-40B4-BE49-F238E27FC236}">
                <a16:creationId xmlns:a16="http://schemas.microsoft.com/office/drawing/2014/main" id="{7C2F2263-3579-ECE9-5EBE-96658A74DF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145922"/>
              </p:ext>
            </p:extLst>
          </p:nvPr>
        </p:nvGraphicFramePr>
        <p:xfrm>
          <a:off x="533399" y="1662113"/>
          <a:ext cx="11106149" cy="2253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FB3F12D-97AE-56DC-51FF-EF44FD6D1D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3F5A12-0029-988A-69EB-41CD25843BF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E680B9-1A56-CFEB-9E81-D534E1A55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66" y="3618258"/>
            <a:ext cx="3048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se">
            <a:extLst>
              <a:ext uri="{FF2B5EF4-FFF2-40B4-BE49-F238E27FC236}">
                <a16:creationId xmlns:a16="http://schemas.microsoft.com/office/drawing/2014/main" id="{FB87D589-5615-C308-3E17-24BDFA54F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555" y="3673648"/>
            <a:ext cx="2289367" cy="225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Quick Guide to Gradient Descent and Its Variants | by Sahdev Kansal |  Towards Data Science">
            <a:extLst>
              <a:ext uri="{FF2B5EF4-FFF2-40B4-BE49-F238E27FC236}">
                <a16:creationId xmlns:a16="http://schemas.microsoft.com/office/drawing/2014/main" id="{9ADEDE38-C043-EF20-AF5F-F6719E492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355" y="3874711"/>
            <a:ext cx="2963023" cy="184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_07. [Recap] Optimization Algorithms - Deep Learning Bible - 2.  Classification - 한글">
            <a:extLst>
              <a:ext uri="{FF2B5EF4-FFF2-40B4-BE49-F238E27FC236}">
                <a16:creationId xmlns:a16="http://schemas.microsoft.com/office/drawing/2014/main" id="{36771594-13D9-469E-6756-6B5E5D8C8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336" y="4035361"/>
            <a:ext cx="2635724" cy="136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3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CD528-70DF-655F-79BF-6167FFEE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개념</a:t>
            </a:r>
          </a:p>
        </p:txBody>
      </p:sp>
      <p:graphicFrame>
        <p:nvGraphicFramePr>
          <p:cNvPr id="8" name="내용 개체 틀 2">
            <a:extLst>
              <a:ext uri="{FF2B5EF4-FFF2-40B4-BE49-F238E27FC236}">
                <a16:creationId xmlns:a16="http://schemas.microsoft.com/office/drawing/2014/main" id="{7A215562-9FAB-22D5-0269-763B225DD4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145004"/>
              </p:ext>
            </p:extLst>
          </p:nvPr>
        </p:nvGraphicFramePr>
        <p:xfrm>
          <a:off x="1572037" y="1689546"/>
          <a:ext cx="9047923" cy="2275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FB3F12D-97AE-56DC-51FF-EF44FD6D1D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A76671-6CAA-56FD-8237-0F7E138177D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4098" name="Picture 2" descr="Python]Splitfloders 한줄로 Train/Test/Validation 나누기">
            <a:extLst>
              <a:ext uri="{FF2B5EF4-FFF2-40B4-BE49-F238E27FC236}">
                <a16:creationId xmlns:a16="http://schemas.microsoft.com/office/drawing/2014/main" id="{AD5E90D4-0550-643D-DBA9-32B247563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76" y="4030660"/>
            <a:ext cx="2789847" cy="203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391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CD528-70DF-655F-79BF-6167FFEE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개념</a:t>
            </a:r>
          </a:p>
        </p:txBody>
      </p:sp>
      <p:graphicFrame>
        <p:nvGraphicFramePr>
          <p:cNvPr id="8" name="내용 개체 틀 2">
            <a:extLst>
              <a:ext uri="{FF2B5EF4-FFF2-40B4-BE49-F238E27FC236}">
                <a16:creationId xmlns:a16="http://schemas.microsoft.com/office/drawing/2014/main" id="{5B8FE14E-5099-2FB8-EBCD-51E394BEFE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413401"/>
              </p:ext>
            </p:extLst>
          </p:nvPr>
        </p:nvGraphicFramePr>
        <p:xfrm>
          <a:off x="533399" y="1662113"/>
          <a:ext cx="1110614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8" name="Picture 6" descr="모델의 평가지표란?">
            <a:extLst>
              <a:ext uri="{FF2B5EF4-FFF2-40B4-BE49-F238E27FC236}">
                <a16:creationId xmlns:a16="http://schemas.microsoft.com/office/drawing/2014/main" id="{0F670D32-0834-9EA2-3B9C-6B4B23440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926" y="3617842"/>
            <a:ext cx="2257622" cy="117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FB3F12D-97AE-56DC-51FF-EF44FD6D1D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64FCFF-D22E-8679-103E-0C348CC1485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074" name="Picture 2" descr="Overfitting and Underfitting - fast.ai reference">
            <a:extLst>
              <a:ext uri="{FF2B5EF4-FFF2-40B4-BE49-F238E27FC236}">
                <a16:creationId xmlns:a16="http://schemas.microsoft.com/office/drawing/2014/main" id="{D0B59891-6BB8-6C8F-388C-3A0EB4565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53" t="20382" r="1735"/>
          <a:stretch/>
        </p:blipFill>
        <p:spPr bwMode="auto">
          <a:xfrm>
            <a:off x="2118786" y="3429000"/>
            <a:ext cx="1502539" cy="148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verfitting and Underfitting - fast.ai reference">
            <a:extLst>
              <a:ext uri="{FF2B5EF4-FFF2-40B4-BE49-F238E27FC236}">
                <a16:creationId xmlns:a16="http://schemas.microsoft.com/office/drawing/2014/main" id="{961788DD-80BE-35DA-02F0-FC68DA417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" t="18789" r="67003" b="-942"/>
          <a:stretch/>
        </p:blipFill>
        <p:spPr bwMode="auto">
          <a:xfrm>
            <a:off x="5940873" y="3384022"/>
            <a:ext cx="1543293" cy="157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518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2D4CA-6818-3AB3-08E4-4E03CFA1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심화 개념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521EA937-9128-3A58-67BA-244D4CFDFD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757670"/>
              </p:ext>
            </p:extLst>
          </p:nvPr>
        </p:nvGraphicFramePr>
        <p:xfrm>
          <a:off x="533399" y="1662113"/>
          <a:ext cx="1110614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4CD6D86-D09F-B671-51CE-00CAC980E2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B6FD88-5471-C2D3-B4D1-FBCB8E0884B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5124" name="Picture 4" descr="머신러닝 기초] K겹 교차 검증(K-fold cross validation) 이란? 초보자를 위한 쉽고 간단한 정리! — 비버의  Data log">
            <a:extLst>
              <a:ext uri="{FF2B5EF4-FFF2-40B4-BE49-F238E27FC236}">
                <a16:creationId xmlns:a16="http://schemas.microsoft.com/office/drawing/2014/main" id="{2D5C22E6-2AA9-C1C4-8AA2-A941F28FB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12894"/>
            <a:ext cx="2329026" cy="15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D5863EA-E802-7EA0-986C-22BE1B813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80" y="3409460"/>
            <a:ext cx="2329026" cy="152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20BCAF7D-E049-B2BC-A7CF-E85EA6F4A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4454" y="3247373"/>
            <a:ext cx="2416838" cy="18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EDB218F-08B6-1711-0A8B-501AFBE87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70619" y="3339189"/>
            <a:ext cx="2423266" cy="16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686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2D4CA-6818-3AB3-08E4-4E03CFA1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심화 개념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ED8475E2-5403-4522-70C2-61F7E7B39C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50327"/>
              </p:ext>
            </p:extLst>
          </p:nvPr>
        </p:nvGraphicFramePr>
        <p:xfrm>
          <a:off x="533399" y="1662113"/>
          <a:ext cx="1110614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4CD6D86-D09F-B671-51CE-00CAC980E2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D87030-173C-FE17-D496-F427598C789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4098" name="Picture 2" descr="퍼셉트론의 기본 개념과 학습 규칙, 한계점">
            <a:extLst>
              <a:ext uri="{FF2B5EF4-FFF2-40B4-BE49-F238E27FC236}">
                <a16:creationId xmlns:a16="http://schemas.microsoft.com/office/drawing/2014/main" id="{99874E43-794D-B86C-8155-5D8CC5937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5" y="4153801"/>
            <a:ext cx="4373395" cy="173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34편] 딥러닝의 기초 - 다층 퍼셉트론(Multi-Layer Perceptron; MLP) : 네이버 블로그">
            <a:extLst>
              <a:ext uri="{FF2B5EF4-FFF2-40B4-BE49-F238E27FC236}">
                <a16:creationId xmlns:a16="http://schemas.microsoft.com/office/drawing/2014/main" id="{6AB9EB27-6216-B532-BC27-B4B24CCB4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011864"/>
            <a:ext cx="3055521" cy="191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다층 퍼셉트론 (Multi-layer Perceptron)">
            <a:extLst>
              <a:ext uri="{FF2B5EF4-FFF2-40B4-BE49-F238E27FC236}">
                <a16:creationId xmlns:a16="http://schemas.microsoft.com/office/drawing/2014/main" id="{2B894D8E-A930-A5B3-B8C8-15D6C44F6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971" y="1856625"/>
            <a:ext cx="2499172" cy="127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16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제목 4">
            <a:extLst>
              <a:ext uri="{FF2B5EF4-FFF2-40B4-BE49-F238E27FC236}">
                <a16:creationId xmlns:a16="http://schemas.microsoft.com/office/drawing/2014/main" id="{907B7DA6-E60C-AC45-1A1D-FED618889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13" y="641665"/>
            <a:ext cx="5797412" cy="763270"/>
          </a:xfrm>
        </p:spPr>
        <p:txBody>
          <a:bodyPr/>
          <a:lstStyle/>
          <a:p>
            <a:r>
              <a:rPr lang="ko-KR" altLang="en-US" dirty="0"/>
              <a:t>인공지능이란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538074-7276-D39C-A1FC-FEF8BCA674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99FDBF-B778-592A-14C2-709E1E6AE120}"/>
              </a:ext>
            </a:extLst>
          </p:cNvPr>
          <p:cNvSpPr/>
          <p:nvPr/>
        </p:nvSpPr>
        <p:spPr>
          <a:xfrm>
            <a:off x="4785542" y="3053906"/>
            <a:ext cx="2057400" cy="1351721"/>
          </a:xfrm>
          <a:prstGeom prst="rightArrow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A564B6-396A-7C49-6C07-BF629CF64C63}"/>
                  </a:ext>
                </a:extLst>
              </p:cNvPr>
              <p:cNvSpPr txBox="1"/>
              <p:nvPr/>
            </p:nvSpPr>
            <p:spPr>
              <a:xfrm>
                <a:off x="7786132" y="3132633"/>
                <a:ext cx="3555269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6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6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6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6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6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6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A564B6-396A-7C49-6C07-BF629CF64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132" y="3132633"/>
                <a:ext cx="3555269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FB3745F0-2E72-8BC7-E19A-6BC8F42ED51A}"/>
              </a:ext>
            </a:extLst>
          </p:cNvPr>
          <p:cNvGrpSpPr/>
          <p:nvPr/>
        </p:nvGrpSpPr>
        <p:grpSpPr>
          <a:xfrm>
            <a:off x="1244916" y="2392546"/>
            <a:ext cx="2664004" cy="2664004"/>
            <a:chOff x="2369141" y="3349447"/>
            <a:chExt cx="2664004" cy="266400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5A8C62F-D485-5539-2F24-8A81F34F8800}"/>
                </a:ext>
              </a:extLst>
            </p:cNvPr>
            <p:cNvSpPr/>
            <p:nvPr/>
          </p:nvSpPr>
          <p:spPr>
            <a:xfrm>
              <a:off x="2369141" y="3349447"/>
              <a:ext cx="2664004" cy="2664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76B7C4-1E8E-376E-FFE3-AEE3A55573CF}"/>
                </a:ext>
              </a:extLst>
            </p:cNvPr>
            <p:cNvSpPr txBox="1"/>
            <p:nvPr/>
          </p:nvSpPr>
          <p:spPr>
            <a:xfrm>
              <a:off x="2503714" y="4219784"/>
              <a:ext cx="2394857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</a:rPr>
                <a:t>인공지능</a:t>
              </a:r>
              <a:endParaRPr lang="en-US" altLang="ko-KR" sz="36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800" dirty="0">
                  <a:solidFill>
                    <a:schemeClr val="bg1"/>
                  </a:solidFill>
                </a:rPr>
                <a:t>(Artificial Intelligence)</a:t>
              </a:r>
              <a:endParaRPr lang="ko-KR" altLang="en-US" sz="1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3530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2D4CA-6818-3AB3-08E4-4E03CFA1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심화 개념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5986B219-4830-276D-E02E-30600C0E1B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931750"/>
              </p:ext>
            </p:extLst>
          </p:nvPr>
        </p:nvGraphicFramePr>
        <p:xfrm>
          <a:off x="533399" y="1662113"/>
          <a:ext cx="1110614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4CD6D86-D09F-B671-51CE-00CAC980E2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3E9797-91F4-375B-EF0A-6EA3EEF4F40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3074" name="Picture 2" descr="딥러닝 - 활성화 함수(Activation) 종류 및 비교 : 네이버 블로그">
            <a:extLst>
              <a:ext uri="{FF2B5EF4-FFF2-40B4-BE49-F238E27FC236}">
                <a16:creationId xmlns:a16="http://schemas.microsoft.com/office/drawing/2014/main" id="{6B7E6F79-A393-F256-0B19-E510F68E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26" y="2481677"/>
            <a:ext cx="310515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incipal Component Analysis(1) : 필요성, 차원의 저주">
            <a:extLst>
              <a:ext uri="{FF2B5EF4-FFF2-40B4-BE49-F238E27FC236}">
                <a16:creationId xmlns:a16="http://schemas.microsoft.com/office/drawing/2014/main" id="{87078ACA-86B4-1C41-3107-224755A4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735" y="2584316"/>
            <a:ext cx="3221752" cy="13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딥러닝 텐서플로 교과서: 1.3.1 딥러닝 학습 과정 - 3">
            <a:extLst>
              <a:ext uri="{FF2B5EF4-FFF2-40B4-BE49-F238E27FC236}">
                <a16:creationId xmlns:a16="http://schemas.microsoft.com/office/drawing/2014/main" id="{9AAFEE5B-EE3A-E1D2-B40E-0ABE80A50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549" y="2510617"/>
            <a:ext cx="3221751" cy="155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243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2D4CA-6818-3AB3-08E4-4E03CFA1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심화 개념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85555DD7-05F9-786F-594B-DA93E9450F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2087175"/>
              </p:ext>
            </p:extLst>
          </p:nvPr>
        </p:nvGraphicFramePr>
        <p:xfrm>
          <a:off x="991426" y="1860993"/>
          <a:ext cx="10190096" cy="1071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4CD6D86-D09F-B671-51CE-00CAC980E2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D87030-173C-FE17-D496-F427598C789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6146" name="Picture 2" descr="Image Classification CNN With resNet | Kaggle">
            <a:extLst>
              <a:ext uri="{FF2B5EF4-FFF2-40B4-BE49-F238E27FC236}">
                <a16:creationId xmlns:a16="http://schemas.microsoft.com/office/drawing/2014/main" id="{57F34FFD-3078-30DC-C82F-F3B55C631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796" y="3149660"/>
            <a:ext cx="5221356" cy="292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목조주택 집 짓기의 시작 (건축설계도면 만들기) : 네이버 블로그">
            <a:extLst>
              <a:ext uri="{FF2B5EF4-FFF2-40B4-BE49-F238E27FC236}">
                <a16:creationId xmlns:a16="http://schemas.microsoft.com/office/drawing/2014/main" id="{C04DFEA4-3170-080F-388A-B89888E7C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8" y="3030388"/>
            <a:ext cx="4436165" cy="291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B8C48C9-A573-B2E0-B004-E703DCFDCC80}"/>
              </a:ext>
            </a:extLst>
          </p:cNvPr>
          <p:cNvSpPr/>
          <p:nvPr/>
        </p:nvSpPr>
        <p:spPr>
          <a:xfrm>
            <a:off x="5242271" y="4034065"/>
            <a:ext cx="1759226" cy="9044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150" name="Picture 6" descr="홈트리오(주), 월간 매거진 2월호 발표…전원주택에 젊은 디자인 제안 &lt; 생활/문화 &lt; 경제속보 &lt; 기사본문 - 이투뉴스">
            <a:extLst>
              <a:ext uri="{FF2B5EF4-FFF2-40B4-BE49-F238E27FC236}">
                <a16:creationId xmlns:a16="http://schemas.microsoft.com/office/drawing/2014/main" id="{9F6BDE2A-ACAE-8B19-1B9F-EBCFA1A19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357" y="3149660"/>
            <a:ext cx="3867979" cy="273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00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91E8E-BA2A-5443-5CA9-87BDC8789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고급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A818A-C94C-AEC1-35A8-376A29367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745456"/>
            <a:ext cx="11106149" cy="4218022"/>
          </a:xfrm>
        </p:spPr>
        <p:txBody>
          <a:bodyPr numCol="2" anchor="ctr">
            <a:normAutofit/>
          </a:bodyPr>
          <a:lstStyle/>
          <a:p>
            <a:pPr marL="0" indent="0" algn="ctr">
              <a:buNone/>
            </a:pPr>
            <a:endParaRPr lang="en-US" altLang="ko-KR" sz="2400" dirty="0"/>
          </a:p>
          <a:p>
            <a:pPr marL="0" indent="0" algn="ctr">
              <a:buNone/>
            </a:pPr>
            <a:r>
              <a:rPr lang="ko-KR" altLang="en-US" sz="2400" dirty="0"/>
              <a:t>제한적 </a:t>
            </a:r>
            <a:r>
              <a:rPr lang="ko-KR" altLang="en-US" sz="2400" dirty="0" err="1"/>
              <a:t>볼츠만머신</a:t>
            </a:r>
            <a:r>
              <a:rPr lang="ko-KR" altLang="en-US" sz="2400" dirty="0"/>
              <a:t> 신경망</a:t>
            </a:r>
            <a:r>
              <a:rPr lang="en-US" altLang="ko-KR" sz="2400" dirty="0"/>
              <a:t>(RBM)</a:t>
            </a:r>
          </a:p>
          <a:p>
            <a:pPr marL="0" indent="0" algn="ctr">
              <a:buNone/>
            </a:pPr>
            <a:r>
              <a:rPr lang="ko-KR" altLang="en-US" sz="2400" dirty="0"/>
              <a:t>심층신뢰신경망</a:t>
            </a:r>
            <a:r>
              <a:rPr lang="en-US" altLang="ko-KR" sz="2400" dirty="0"/>
              <a:t>(DBN)</a:t>
            </a:r>
          </a:p>
          <a:p>
            <a:pPr marL="0" indent="0" algn="ctr">
              <a:buNone/>
            </a:pPr>
            <a:r>
              <a:rPr lang="en-US" altLang="ko-KR" sz="2400" dirty="0"/>
              <a:t>Domain Adaptation</a:t>
            </a:r>
          </a:p>
          <a:p>
            <a:pPr marL="0" indent="0" algn="ctr">
              <a:buNone/>
            </a:pPr>
            <a:r>
              <a:rPr lang="en-US" altLang="ko-KR" sz="2400" dirty="0"/>
              <a:t>Continual learning</a:t>
            </a:r>
          </a:p>
          <a:p>
            <a:pPr marL="0" indent="0" algn="ctr">
              <a:buNone/>
            </a:pPr>
            <a:r>
              <a:rPr lang="en-US" altLang="ko-KR" sz="2400" dirty="0"/>
              <a:t>Object Detection</a:t>
            </a:r>
          </a:p>
          <a:p>
            <a:pPr marL="0" indent="0" algn="ctr">
              <a:buNone/>
            </a:pPr>
            <a:r>
              <a:rPr lang="en-US" altLang="ko-KR" sz="2400" dirty="0"/>
              <a:t>Segmentation</a:t>
            </a:r>
          </a:p>
          <a:p>
            <a:pPr marL="0" indent="0" algn="ctr">
              <a:buNone/>
            </a:pPr>
            <a:r>
              <a:rPr lang="en-US" altLang="ko-KR" sz="2400" dirty="0"/>
              <a:t>Meta learning</a:t>
            </a:r>
          </a:p>
          <a:p>
            <a:pPr marL="0" indent="0" algn="ctr">
              <a:buNone/>
            </a:pPr>
            <a:endParaRPr lang="en-US" altLang="ko-KR" sz="2400" dirty="0"/>
          </a:p>
          <a:p>
            <a:pPr marL="0" indent="0" algn="ctr">
              <a:buNone/>
            </a:pPr>
            <a:endParaRPr lang="en-US" altLang="ko-KR" sz="2400" dirty="0"/>
          </a:p>
          <a:p>
            <a:pPr marL="0" indent="0" algn="ctr">
              <a:buNone/>
            </a:pPr>
            <a:r>
              <a:rPr lang="en-US" altLang="ko-KR" sz="2400" dirty="0" err="1"/>
              <a:t>AutoML</a:t>
            </a:r>
            <a:endParaRPr lang="en-US" altLang="ko-KR" sz="2400" dirty="0"/>
          </a:p>
          <a:p>
            <a:pPr marL="0" indent="0" algn="ctr">
              <a:buNone/>
            </a:pPr>
            <a:r>
              <a:rPr lang="en-US" altLang="ko-KR" sz="2400" dirty="0"/>
              <a:t>Zero shot</a:t>
            </a:r>
          </a:p>
          <a:p>
            <a:pPr marL="0" indent="0" algn="ctr">
              <a:buNone/>
            </a:pPr>
            <a:r>
              <a:rPr lang="en-US" altLang="ko-KR" sz="2400" dirty="0"/>
              <a:t>Few shot</a:t>
            </a:r>
          </a:p>
          <a:p>
            <a:pPr marL="0" indent="0" algn="ctr">
              <a:buNone/>
            </a:pPr>
            <a:r>
              <a:rPr lang="en-US" altLang="ko-KR" sz="2400" dirty="0"/>
              <a:t>LLM(Large</a:t>
            </a:r>
            <a:r>
              <a:rPr lang="ko-KR" altLang="en-US" sz="2400" dirty="0"/>
              <a:t> </a:t>
            </a:r>
            <a:r>
              <a:rPr lang="en-US" altLang="ko-KR" sz="2400" dirty="0"/>
              <a:t>Language</a:t>
            </a:r>
            <a:r>
              <a:rPr lang="ko-KR" altLang="en-US" sz="2400" dirty="0"/>
              <a:t> </a:t>
            </a:r>
            <a:r>
              <a:rPr lang="en-US" altLang="ko-KR" sz="2400" dirty="0"/>
              <a:t>Model)</a:t>
            </a:r>
          </a:p>
          <a:p>
            <a:pPr marL="0" indent="0" algn="ctr">
              <a:buNone/>
            </a:pPr>
            <a:r>
              <a:rPr lang="en-US" altLang="ko-KR" sz="2400" dirty="0"/>
              <a:t>GNN(Graph Neural Network)</a:t>
            </a:r>
          </a:p>
          <a:p>
            <a:pPr marL="0" indent="0" algn="ctr">
              <a:buNone/>
            </a:pPr>
            <a:r>
              <a:rPr lang="en-US" altLang="ko-KR" sz="2400" dirty="0"/>
              <a:t>Etc.</a:t>
            </a:r>
            <a:endParaRPr lang="ko-KR" altLang="en-US" sz="24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30AAA85-EEE4-7A24-0DFC-41ABD510EB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FCCC0D-0AD1-B141-ADB3-01FA7243F43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015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EA68B3-9816-6CB2-990D-B3243194B049}"/>
              </a:ext>
            </a:extLst>
          </p:cNvPr>
          <p:cNvSpPr txBox="1"/>
          <p:nvPr/>
        </p:nvSpPr>
        <p:spPr>
          <a:xfrm>
            <a:off x="1671507" y="2967335"/>
            <a:ext cx="88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Microsoft PhagsPa" panose="020B0502040204020203" pitchFamily="34" charset="0"/>
              </a:rPr>
              <a:t>04</a:t>
            </a:r>
            <a:r>
              <a:rPr lang="ko-KR" altLang="en-US" sz="5400" dirty="0"/>
              <a:t> </a:t>
            </a:r>
            <a:r>
              <a:rPr lang="ko-KR" altLang="en-US" sz="5400" dirty="0" err="1"/>
              <a:t>머신러닝</a:t>
            </a:r>
            <a:r>
              <a:rPr lang="ko-KR" altLang="en-US" sz="5400" dirty="0"/>
              <a:t> 파이프라인</a:t>
            </a:r>
            <a:endParaRPr lang="en-US" altLang="ko-KR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59BB5-D33D-0324-23EF-179CB654A516}"/>
              </a:ext>
            </a:extLst>
          </p:cNvPr>
          <p:cNvSpPr txBox="1"/>
          <p:nvPr/>
        </p:nvSpPr>
        <p:spPr>
          <a:xfrm>
            <a:off x="3499607" y="3993160"/>
            <a:ext cx="51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어떻게 진행되지</a:t>
            </a:r>
            <a:r>
              <a:rPr lang="en-US" altLang="ko-KR" dirty="0"/>
              <a:t>?</a:t>
            </a:r>
            <a:endParaRPr lang="en-US" altLang="ko-KR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87A4DF-6B57-FA66-283C-082A883E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871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D9673-885A-82F5-CA09-ED613A593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653" y="641665"/>
            <a:ext cx="5627916" cy="763270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파이프라인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B7EDD67-EC49-5621-F149-169EFCAD6D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C12EB8-112B-816E-F016-64FD4A6F0C9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8" name="Picture 2" descr="what-is-machine-learning-process - SAP Korea 뉴스센터">
            <a:extLst>
              <a:ext uri="{FF2B5EF4-FFF2-40B4-BE49-F238E27FC236}">
                <a16:creationId xmlns:a16="http://schemas.microsoft.com/office/drawing/2014/main" id="{D0DB9A7F-D96C-3BB8-1DF9-D7778D3B65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53" y="1991945"/>
            <a:ext cx="9082150" cy="392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895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EA68B3-9816-6CB2-990D-B3243194B049}"/>
              </a:ext>
            </a:extLst>
          </p:cNvPr>
          <p:cNvSpPr txBox="1"/>
          <p:nvPr/>
        </p:nvSpPr>
        <p:spPr>
          <a:xfrm>
            <a:off x="1671507" y="2967335"/>
            <a:ext cx="88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Microsoft PhagsPa" panose="020B0502040204020203" pitchFamily="34" charset="0"/>
              </a:rPr>
              <a:t>05</a:t>
            </a:r>
            <a:r>
              <a:rPr lang="ko-KR" altLang="en-US" sz="5400" dirty="0"/>
              <a:t> 툴</a:t>
            </a:r>
            <a:endParaRPr lang="en-US" altLang="ko-KR" sz="5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59BB5-D33D-0324-23EF-179CB654A516}"/>
              </a:ext>
            </a:extLst>
          </p:cNvPr>
          <p:cNvSpPr txBox="1"/>
          <p:nvPr/>
        </p:nvSpPr>
        <p:spPr>
          <a:xfrm>
            <a:off x="3499607" y="3993160"/>
            <a:ext cx="51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실제 프로젝트 진행할 때 뭐가 쓰일까</a:t>
            </a:r>
            <a:r>
              <a:rPr lang="en-US" altLang="ko-KR" dirty="0"/>
              <a:t>?</a:t>
            </a:r>
            <a:endParaRPr lang="en-US" altLang="ko-KR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23031-B1D9-517F-E75D-E730E61AF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40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B66E842-6FC5-4439-5452-1E08A8E3A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기초 도구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6CAB13-C1C6-B0B3-25BB-C94421A3C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662113"/>
            <a:ext cx="11106149" cy="592949"/>
          </a:xfrm>
        </p:spPr>
        <p:txBody>
          <a:bodyPr/>
          <a:lstStyle/>
          <a:p>
            <a:r>
              <a:rPr lang="ko-KR" altLang="en-US" dirty="0"/>
              <a:t>파이썬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FD3E7D4-CD0D-E570-516E-0979E27712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97B197-2E71-2DD6-A781-481D6F3C47AF}"/>
              </a:ext>
            </a:extLst>
          </p:cNvPr>
          <p:cNvGrpSpPr/>
          <p:nvPr/>
        </p:nvGrpSpPr>
        <p:grpSpPr>
          <a:xfrm>
            <a:off x="886900" y="2208026"/>
            <a:ext cx="2110683" cy="1691296"/>
            <a:chOff x="886900" y="2208026"/>
            <a:chExt cx="2110683" cy="169129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D02B304-F2C3-5D45-6904-77F9E00963C1}"/>
                </a:ext>
              </a:extLst>
            </p:cNvPr>
            <p:cNvSpPr/>
            <p:nvPr/>
          </p:nvSpPr>
          <p:spPr>
            <a:xfrm>
              <a:off x="886900" y="2208026"/>
              <a:ext cx="2110683" cy="1691296"/>
            </a:xfrm>
            <a:prstGeom prst="rect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AD52B7-5862-AF18-14DA-19AF38C0CFC4}"/>
                </a:ext>
              </a:extLst>
            </p:cNvPr>
            <p:cNvSpPr txBox="1"/>
            <p:nvPr/>
          </p:nvSpPr>
          <p:spPr>
            <a:xfrm>
              <a:off x="1141282" y="2434906"/>
              <a:ext cx="1588168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Numpy</a:t>
              </a:r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8C05C6-FDFA-FD75-FC57-161DEC135F10}"/>
                </a:ext>
              </a:extLst>
            </p:cNvPr>
            <p:cNvSpPr txBox="1"/>
            <p:nvPr/>
          </p:nvSpPr>
          <p:spPr>
            <a:xfrm>
              <a:off x="1141282" y="3054093"/>
              <a:ext cx="158816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0" i="0" dirty="0">
                  <a:solidFill>
                    <a:srgbClr val="0F0F0F"/>
                  </a:solidFill>
                  <a:effectLst/>
                  <a:latin typeface="Söhne"/>
                </a:rPr>
                <a:t>다차원 배열과 행렬 연산</a:t>
              </a:r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F9003A-EC16-9A08-7401-92ED47F230BC}"/>
              </a:ext>
            </a:extLst>
          </p:cNvPr>
          <p:cNvGrpSpPr/>
          <p:nvPr/>
        </p:nvGrpSpPr>
        <p:grpSpPr>
          <a:xfrm>
            <a:off x="3416970" y="2208026"/>
            <a:ext cx="2110683" cy="1691296"/>
            <a:chOff x="3416970" y="2208026"/>
            <a:chExt cx="2110683" cy="169129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913C50C-C844-B07C-050B-0C12CFECC5CD}"/>
                </a:ext>
              </a:extLst>
            </p:cNvPr>
            <p:cNvSpPr/>
            <p:nvPr/>
          </p:nvSpPr>
          <p:spPr>
            <a:xfrm>
              <a:off x="3416970" y="2208026"/>
              <a:ext cx="2110683" cy="1691296"/>
            </a:xfrm>
            <a:prstGeom prst="rect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4C23A1-7F91-EA3D-6B73-D85226A1DC40}"/>
                </a:ext>
              </a:extLst>
            </p:cNvPr>
            <p:cNvSpPr txBox="1"/>
            <p:nvPr/>
          </p:nvSpPr>
          <p:spPr>
            <a:xfrm>
              <a:off x="3671352" y="2434906"/>
              <a:ext cx="1588168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Pandas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370F47-7564-DD7D-B429-455343739C4B}"/>
                </a:ext>
              </a:extLst>
            </p:cNvPr>
            <p:cNvSpPr txBox="1"/>
            <p:nvPr/>
          </p:nvSpPr>
          <p:spPr>
            <a:xfrm>
              <a:off x="3671352" y="3054093"/>
              <a:ext cx="158816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0" i="0" dirty="0">
                  <a:solidFill>
                    <a:srgbClr val="0F0F0F"/>
                  </a:solidFill>
                  <a:effectLst/>
                  <a:latin typeface="Söhne"/>
                </a:rPr>
                <a:t>데이터 분석과 조작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9E104B-BEB6-857D-A795-0F32F969A59F}"/>
              </a:ext>
            </a:extLst>
          </p:cNvPr>
          <p:cNvGrpSpPr/>
          <p:nvPr/>
        </p:nvGrpSpPr>
        <p:grpSpPr>
          <a:xfrm>
            <a:off x="6086473" y="2208026"/>
            <a:ext cx="2110683" cy="1691296"/>
            <a:chOff x="6086473" y="2208026"/>
            <a:chExt cx="2110683" cy="169129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2D705E-7B9C-04F1-DE1D-3CAD784441C8}"/>
                </a:ext>
              </a:extLst>
            </p:cNvPr>
            <p:cNvSpPr/>
            <p:nvPr/>
          </p:nvSpPr>
          <p:spPr>
            <a:xfrm>
              <a:off x="6086473" y="2208026"/>
              <a:ext cx="2110683" cy="1691296"/>
            </a:xfrm>
            <a:prstGeom prst="rect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F3A41A-0E50-BA73-F7E8-1BE57001A34E}"/>
                </a:ext>
              </a:extLst>
            </p:cNvPr>
            <p:cNvSpPr txBox="1"/>
            <p:nvPr/>
          </p:nvSpPr>
          <p:spPr>
            <a:xfrm>
              <a:off x="6340855" y="2434906"/>
              <a:ext cx="1588168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Matplotlib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A561FC-10A1-A767-7F66-66C53180DDD0}"/>
                </a:ext>
              </a:extLst>
            </p:cNvPr>
            <p:cNvSpPr txBox="1"/>
            <p:nvPr/>
          </p:nvSpPr>
          <p:spPr>
            <a:xfrm>
              <a:off x="6340855" y="3054093"/>
              <a:ext cx="158816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0" i="0" dirty="0">
                  <a:solidFill>
                    <a:srgbClr val="0F0F0F"/>
                  </a:solidFill>
                  <a:effectLst/>
                  <a:latin typeface="Söhne"/>
                </a:rPr>
                <a:t>데이터</a:t>
              </a:r>
              <a:endParaRPr lang="en-US" altLang="ko-KR" b="0" i="0" dirty="0">
                <a:solidFill>
                  <a:srgbClr val="0F0F0F"/>
                </a:solidFill>
                <a:effectLst/>
                <a:latin typeface="Söhne"/>
              </a:endParaRPr>
            </a:p>
            <a:p>
              <a:pPr algn="ctr"/>
              <a:r>
                <a:rPr lang="ko-KR" altLang="en-US" b="0" i="0" dirty="0">
                  <a:solidFill>
                    <a:srgbClr val="0F0F0F"/>
                  </a:solidFill>
                  <a:effectLst/>
                  <a:latin typeface="Söhne"/>
                </a:rPr>
                <a:t>시각화</a:t>
              </a:r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8F47FD-4632-9D2D-8D84-6E63D5A539AB}"/>
              </a:ext>
            </a:extLst>
          </p:cNvPr>
          <p:cNvGrpSpPr/>
          <p:nvPr/>
        </p:nvGrpSpPr>
        <p:grpSpPr>
          <a:xfrm>
            <a:off x="8683217" y="2208026"/>
            <a:ext cx="2110683" cy="1691296"/>
            <a:chOff x="8683217" y="2208026"/>
            <a:chExt cx="2110683" cy="169129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9FE1BA-8145-7E13-1EFB-4B2C921C4630}"/>
                </a:ext>
              </a:extLst>
            </p:cNvPr>
            <p:cNvSpPr/>
            <p:nvPr/>
          </p:nvSpPr>
          <p:spPr>
            <a:xfrm>
              <a:off x="8683217" y="2208026"/>
              <a:ext cx="2110683" cy="1691296"/>
            </a:xfrm>
            <a:prstGeom prst="rect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069584-3FC6-7408-7BF0-08D3BFCD4AA6}"/>
                </a:ext>
              </a:extLst>
            </p:cNvPr>
            <p:cNvSpPr txBox="1"/>
            <p:nvPr/>
          </p:nvSpPr>
          <p:spPr>
            <a:xfrm>
              <a:off x="8937599" y="2434906"/>
              <a:ext cx="1588168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Seaborn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8DC2F4-BA08-C8A7-EBEE-DC4BDB461D5F}"/>
                </a:ext>
              </a:extLst>
            </p:cNvPr>
            <p:cNvSpPr txBox="1"/>
            <p:nvPr/>
          </p:nvSpPr>
          <p:spPr>
            <a:xfrm>
              <a:off x="8937599" y="3054093"/>
              <a:ext cx="158816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0" i="0" dirty="0">
                  <a:solidFill>
                    <a:srgbClr val="0F0F0F"/>
                  </a:solidFill>
                  <a:effectLst/>
                  <a:latin typeface="Söhne"/>
                </a:rPr>
                <a:t>고급 시각화 라이브러리</a:t>
              </a:r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3FEA081-F0E3-1492-BC00-10114401567C}"/>
              </a:ext>
            </a:extLst>
          </p:cNvPr>
          <p:cNvGrpSpPr/>
          <p:nvPr/>
        </p:nvGrpSpPr>
        <p:grpSpPr>
          <a:xfrm>
            <a:off x="886900" y="4149177"/>
            <a:ext cx="2110683" cy="1691296"/>
            <a:chOff x="886900" y="4149177"/>
            <a:chExt cx="2110683" cy="169129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94A6E17-C48C-6210-4A8D-ADE4386AD73A}"/>
                </a:ext>
              </a:extLst>
            </p:cNvPr>
            <p:cNvSpPr/>
            <p:nvPr/>
          </p:nvSpPr>
          <p:spPr>
            <a:xfrm>
              <a:off x="886900" y="4149177"/>
              <a:ext cx="2110683" cy="1691296"/>
            </a:xfrm>
            <a:prstGeom prst="rect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223696-48CC-F4D0-1005-1909A94B9132}"/>
                </a:ext>
              </a:extLst>
            </p:cNvPr>
            <p:cNvSpPr txBox="1"/>
            <p:nvPr/>
          </p:nvSpPr>
          <p:spPr>
            <a:xfrm>
              <a:off x="1141282" y="4376057"/>
              <a:ext cx="1588168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Sklearn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CE2BEF-336C-7B8A-218D-FE64A508946E}"/>
                </a:ext>
              </a:extLst>
            </p:cNvPr>
            <p:cNvSpPr txBox="1"/>
            <p:nvPr/>
          </p:nvSpPr>
          <p:spPr>
            <a:xfrm>
              <a:off x="1141282" y="4995244"/>
              <a:ext cx="158816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0" i="0" dirty="0" err="1">
                  <a:solidFill>
                    <a:srgbClr val="0F0F0F"/>
                  </a:solidFill>
                  <a:effectLst/>
                  <a:latin typeface="Söhne"/>
                </a:rPr>
                <a:t>머신러닝</a:t>
              </a:r>
              <a:r>
                <a:rPr lang="ko-KR" altLang="en-US" b="0" i="0" dirty="0">
                  <a:solidFill>
                    <a:srgbClr val="0F0F0F"/>
                  </a:solidFill>
                  <a:effectLst/>
                  <a:latin typeface="Söhne"/>
                </a:rPr>
                <a:t> 라이브러리</a:t>
              </a:r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A0D917-92E8-B343-6DED-AF1CBBBF748B}"/>
              </a:ext>
            </a:extLst>
          </p:cNvPr>
          <p:cNvGrpSpPr/>
          <p:nvPr/>
        </p:nvGrpSpPr>
        <p:grpSpPr>
          <a:xfrm>
            <a:off x="7413239" y="4149177"/>
            <a:ext cx="3380661" cy="1691296"/>
            <a:chOff x="7413239" y="4149177"/>
            <a:chExt cx="3380661" cy="169129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C3E233E-795B-6816-5D84-783B1FA793F4}"/>
                </a:ext>
              </a:extLst>
            </p:cNvPr>
            <p:cNvSpPr/>
            <p:nvPr/>
          </p:nvSpPr>
          <p:spPr>
            <a:xfrm>
              <a:off x="7413239" y="4149177"/>
              <a:ext cx="3380661" cy="1691296"/>
            </a:xfrm>
            <a:prstGeom prst="rect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5F782C-D5CE-8F85-34BF-FDA9A1B1A219}"/>
                </a:ext>
              </a:extLst>
            </p:cNvPr>
            <p:cNvSpPr txBox="1"/>
            <p:nvPr/>
          </p:nvSpPr>
          <p:spPr>
            <a:xfrm>
              <a:off x="8309485" y="4376057"/>
              <a:ext cx="1588168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Tensorflow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FAD86C-F981-9330-697A-962D295D6327}"/>
                </a:ext>
              </a:extLst>
            </p:cNvPr>
            <p:cNvSpPr txBox="1"/>
            <p:nvPr/>
          </p:nvSpPr>
          <p:spPr>
            <a:xfrm>
              <a:off x="7695121" y="4995244"/>
              <a:ext cx="281689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 i="0" dirty="0">
                  <a:solidFill>
                    <a:srgbClr val="0F0F0F"/>
                  </a:solidFill>
                  <a:effectLst/>
                  <a:latin typeface="Söhne"/>
                </a:rPr>
                <a:t>Google</a:t>
              </a:r>
              <a:r>
                <a:rPr lang="ko-KR" altLang="en-US" b="0" i="0" dirty="0">
                  <a:solidFill>
                    <a:srgbClr val="0F0F0F"/>
                  </a:solidFill>
                  <a:effectLst/>
                  <a:latin typeface="Söhne"/>
                </a:rPr>
                <a:t>에서 개발한 오픈 소스 </a:t>
              </a:r>
              <a:r>
                <a:rPr lang="ko-KR" altLang="en-US" b="0" i="0" dirty="0" err="1">
                  <a:solidFill>
                    <a:srgbClr val="0F0F0F"/>
                  </a:solidFill>
                  <a:effectLst/>
                  <a:latin typeface="Söhne"/>
                </a:rPr>
                <a:t>머신러닝</a:t>
              </a:r>
              <a:r>
                <a:rPr lang="ko-KR" altLang="en-US" b="0" i="0" dirty="0">
                  <a:solidFill>
                    <a:srgbClr val="0F0F0F"/>
                  </a:solidFill>
                  <a:effectLst/>
                  <a:latin typeface="Söhne"/>
                </a:rPr>
                <a:t> 라이브러리</a:t>
              </a:r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D0F8253-C092-C427-4081-65E99602C51D}"/>
              </a:ext>
            </a:extLst>
          </p:cNvPr>
          <p:cNvGrpSpPr/>
          <p:nvPr/>
        </p:nvGrpSpPr>
        <p:grpSpPr>
          <a:xfrm>
            <a:off x="3416970" y="4149177"/>
            <a:ext cx="3477202" cy="1691296"/>
            <a:chOff x="3416970" y="4149177"/>
            <a:chExt cx="3477202" cy="169129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710C596-95F1-3FD8-0939-AF011666D4C3}"/>
                </a:ext>
              </a:extLst>
            </p:cNvPr>
            <p:cNvSpPr/>
            <p:nvPr/>
          </p:nvSpPr>
          <p:spPr>
            <a:xfrm>
              <a:off x="3416970" y="4149177"/>
              <a:ext cx="3477202" cy="1691296"/>
            </a:xfrm>
            <a:prstGeom prst="rect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555655-DFA3-B990-5235-79EE56FAFF0A}"/>
                </a:ext>
              </a:extLst>
            </p:cNvPr>
            <p:cNvSpPr txBox="1"/>
            <p:nvPr/>
          </p:nvSpPr>
          <p:spPr>
            <a:xfrm>
              <a:off x="4237205" y="4376057"/>
              <a:ext cx="1855048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Pytorch</a:t>
              </a:r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8AA287C-A77A-F98D-E7A7-D4AFB040811B}"/>
                </a:ext>
              </a:extLst>
            </p:cNvPr>
            <p:cNvSpPr txBox="1"/>
            <p:nvPr/>
          </p:nvSpPr>
          <p:spPr>
            <a:xfrm>
              <a:off x="3675918" y="4995244"/>
              <a:ext cx="29776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Fackbook</a:t>
              </a:r>
              <a:r>
                <a:rPr lang="ko-KR" altLang="en-US" dirty="0"/>
                <a:t>에서 개발한 </a:t>
              </a:r>
              <a:r>
                <a:rPr lang="ko-KR" altLang="en-US" b="0" i="0" dirty="0">
                  <a:solidFill>
                    <a:srgbClr val="0F0F0F"/>
                  </a:solidFill>
                  <a:effectLst/>
                  <a:latin typeface="Söhne"/>
                </a:rPr>
                <a:t>오픈 소스 </a:t>
              </a:r>
              <a:r>
                <a:rPr lang="ko-KR" altLang="en-US" b="0" i="0" dirty="0" err="1">
                  <a:solidFill>
                    <a:srgbClr val="0F0F0F"/>
                  </a:solidFill>
                  <a:effectLst/>
                  <a:latin typeface="Söhne"/>
                </a:rPr>
                <a:t>머신러닝</a:t>
              </a:r>
              <a:r>
                <a:rPr lang="ko-KR" altLang="en-US" b="0" i="0" dirty="0">
                  <a:solidFill>
                    <a:srgbClr val="0F0F0F"/>
                  </a:solidFill>
                  <a:effectLst/>
                  <a:latin typeface="Söhne"/>
                </a:rPr>
                <a:t> 라이브러리</a:t>
              </a:r>
              <a:endParaRPr lang="ko-KR" altLang="en-US" dirty="0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17AFF3A-DB2B-606F-371C-8AF9933375C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84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4F6E1E-FF46-5FCA-7891-3F3104B0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CPU vs GPU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D267CAF-53AD-1CF7-1A86-536D4E1206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260621-2B27-55D4-33EB-CCE3C2EB5AD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5" name="Picture 4" descr="GPU 인스턴스 알아보기 : NHN Cloud Meetup">
            <a:extLst>
              <a:ext uri="{FF2B5EF4-FFF2-40B4-BE49-F238E27FC236}">
                <a16:creationId xmlns:a16="http://schemas.microsoft.com/office/drawing/2014/main" id="{02D0EDBE-8C22-D1F9-1A1E-D164ACE924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8" y="2460814"/>
            <a:ext cx="5811061" cy="273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UDA, CuDNN 설치">
            <a:extLst>
              <a:ext uri="{FF2B5EF4-FFF2-40B4-BE49-F238E27FC236}">
                <a16:creationId xmlns:a16="http://schemas.microsoft.com/office/drawing/2014/main" id="{82F8BBCB-8BB7-0ABB-00CF-E7D3B1E86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153" y="2460814"/>
            <a:ext cx="5176699" cy="249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396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B0161-1708-1C1B-28CC-EA2E217B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개발 도구 및 환경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796C80F-348F-7928-5ADE-66D1A03B17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BA22A8-3BEA-5E2F-D0E3-E72E90933BD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8194" name="Picture 2" descr="구글 코랩을 활용한 캐글 필사 따라하기 - 모두의연구소">
            <a:extLst>
              <a:ext uri="{FF2B5EF4-FFF2-40B4-BE49-F238E27FC236}">
                <a16:creationId xmlns:a16="http://schemas.microsoft.com/office/drawing/2014/main" id="{A4A8D243-020B-7B3B-3E43-720B994C4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873" y="1875430"/>
            <a:ext cx="2447396" cy="142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ocker] Docker의 개념 및 핵심 설명">
            <a:extLst>
              <a:ext uri="{FF2B5EF4-FFF2-40B4-BE49-F238E27FC236}">
                <a16:creationId xmlns:a16="http://schemas.microsoft.com/office/drawing/2014/main" id="{8969110D-11A4-FD6F-C1D7-C031BA847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09" y="1656794"/>
            <a:ext cx="2206818" cy="192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Git and Github Tutorial: Beginner to Advanced (Part 1) - DEV Community">
            <a:extLst>
              <a:ext uri="{FF2B5EF4-FFF2-40B4-BE49-F238E27FC236}">
                <a16:creationId xmlns:a16="http://schemas.microsoft.com/office/drawing/2014/main" id="{52F61B45-86C0-6D54-BCD5-D64A7BA2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10" y="3864257"/>
            <a:ext cx="3276758" cy="184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리눅스 기본 명령어 모음 | Linux 의미, 기능, 작성 예시">
            <a:extLst>
              <a:ext uri="{FF2B5EF4-FFF2-40B4-BE49-F238E27FC236}">
                <a16:creationId xmlns:a16="http://schemas.microsoft.com/office/drawing/2014/main" id="{8AE02825-334E-9800-47FD-2103A90BC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06" y="3829282"/>
            <a:ext cx="2453646" cy="184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리눅스 (Linux) 명령어] 우분투(Ubuntu) 버전 확인하는 방법들! : 네이버 블로그">
            <a:extLst>
              <a:ext uri="{FF2B5EF4-FFF2-40B4-BE49-F238E27FC236}">
                <a16:creationId xmlns:a16="http://schemas.microsoft.com/office/drawing/2014/main" id="{2D62E405-58B1-51C3-5CA6-AEA1C0A5D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659" y="3785621"/>
            <a:ext cx="2433468" cy="18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Project Jupyter | Try Jupyter">
            <a:extLst>
              <a:ext uri="{FF2B5EF4-FFF2-40B4-BE49-F238E27FC236}">
                <a16:creationId xmlns:a16="http://schemas.microsoft.com/office/drawing/2014/main" id="{A65F906B-6D70-B35A-3CE2-562E43454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06" y="1875429"/>
            <a:ext cx="2825447" cy="148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788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EA68B3-9816-6CB2-990D-B3243194B049}"/>
              </a:ext>
            </a:extLst>
          </p:cNvPr>
          <p:cNvSpPr txBox="1"/>
          <p:nvPr/>
        </p:nvSpPr>
        <p:spPr>
          <a:xfrm>
            <a:off x="1671507" y="2967335"/>
            <a:ext cx="884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Microsoft PhagsPa" panose="020B0502040204020203" pitchFamily="34" charset="0"/>
              </a:rPr>
              <a:t>06</a:t>
            </a:r>
            <a:r>
              <a:rPr lang="en-US" altLang="ko-KR" sz="5400" dirty="0"/>
              <a:t> </a:t>
            </a:r>
            <a:r>
              <a:rPr lang="ko-KR" altLang="en-US" sz="5400" dirty="0"/>
              <a:t>당부</a:t>
            </a:r>
            <a:endParaRPr lang="en-US" altLang="ko-KR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8478D1-8563-3BFD-956E-E98AE7D14BA6}"/>
              </a:ext>
            </a:extLst>
          </p:cNvPr>
          <p:cNvSpPr txBox="1"/>
          <p:nvPr/>
        </p:nvSpPr>
        <p:spPr>
          <a:xfrm>
            <a:off x="3499607" y="3993160"/>
            <a:ext cx="51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이것만은 알고 가자</a:t>
            </a:r>
            <a:r>
              <a:rPr lang="en-US" altLang="ko-KR" sz="1800" dirty="0"/>
              <a:t>!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226CEE-E898-C19A-22F3-4649CA6E6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267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4AC0693-652B-BAE9-63D3-5B2F9791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87" y="641665"/>
            <a:ext cx="5727838" cy="763270"/>
          </a:xfrm>
        </p:spPr>
        <p:txBody>
          <a:bodyPr/>
          <a:lstStyle/>
          <a:p>
            <a:r>
              <a:rPr lang="ko-KR" altLang="en-US" dirty="0"/>
              <a:t>얻어갈 점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DD3D333-AD32-3613-647B-5D3760DA981C}"/>
              </a:ext>
            </a:extLst>
          </p:cNvPr>
          <p:cNvCxnSpPr/>
          <p:nvPr/>
        </p:nvCxnSpPr>
        <p:spPr>
          <a:xfrm>
            <a:off x="907773" y="5436704"/>
            <a:ext cx="10376453" cy="0"/>
          </a:xfrm>
          <a:prstGeom prst="line">
            <a:avLst/>
          </a:prstGeom>
          <a:ln w="28575" cap="rnd">
            <a:solidFill>
              <a:schemeClr val="bg2">
                <a:lumMod val="90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C452CCCF-FFFE-7003-19A0-72B4BD8E2CAA}"/>
              </a:ext>
            </a:extLst>
          </p:cNvPr>
          <p:cNvSpPr/>
          <p:nvPr/>
        </p:nvSpPr>
        <p:spPr>
          <a:xfrm>
            <a:off x="4675256" y="5242894"/>
            <a:ext cx="387620" cy="387620"/>
          </a:xfrm>
          <a:prstGeom prst="ellipse">
            <a:avLst/>
          </a:prstGeom>
          <a:solidFill>
            <a:srgbClr val="FDD6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5B9E540-F9D1-C8BB-640A-829B79DE0843}"/>
              </a:ext>
            </a:extLst>
          </p:cNvPr>
          <p:cNvSpPr/>
          <p:nvPr/>
        </p:nvSpPr>
        <p:spPr>
          <a:xfrm>
            <a:off x="7223537" y="5242894"/>
            <a:ext cx="387620" cy="387620"/>
          </a:xfrm>
          <a:prstGeom prst="ellipse">
            <a:avLst/>
          </a:prstGeom>
          <a:solidFill>
            <a:srgbClr val="C1EF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99AC2FB-FEE2-1655-0083-DD305462C0D5}"/>
              </a:ext>
            </a:extLst>
          </p:cNvPr>
          <p:cNvSpPr/>
          <p:nvPr/>
        </p:nvSpPr>
        <p:spPr>
          <a:xfrm>
            <a:off x="9771819" y="5242894"/>
            <a:ext cx="387620" cy="387620"/>
          </a:xfrm>
          <a:prstGeom prst="ellipse">
            <a:avLst/>
          </a:prstGeom>
          <a:solidFill>
            <a:srgbClr val="ABC8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눈물 방울 34">
            <a:extLst>
              <a:ext uri="{FF2B5EF4-FFF2-40B4-BE49-F238E27FC236}">
                <a16:creationId xmlns:a16="http://schemas.microsoft.com/office/drawing/2014/main" id="{054DBF15-7D14-47C3-2810-660B53D7CFF2}"/>
              </a:ext>
            </a:extLst>
          </p:cNvPr>
          <p:cNvSpPr/>
          <p:nvPr/>
        </p:nvSpPr>
        <p:spPr>
          <a:xfrm rot="8240733">
            <a:off x="3941940" y="2604172"/>
            <a:ext cx="1958008" cy="1958008"/>
          </a:xfrm>
          <a:prstGeom prst="teardrop">
            <a:avLst/>
          </a:prstGeom>
          <a:solidFill>
            <a:srgbClr val="FDD6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눈물 방울 35">
            <a:extLst>
              <a:ext uri="{FF2B5EF4-FFF2-40B4-BE49-F238E27FC236}">
                <a16:creationId xmlns:a16="http://schemas.microsoft.com/office/drawing/2014/main" id="{86D07ACC-5D35-73FF-8D8A-6A4D4B3F739B}"/>
              </a:ext>
            </a:extLst>
          </p:cNvPr>
          <p:cNvSpPr/>
          <p:nvPr/>
        </p:nvSpPr>
        <p:spPr>
          <a:xfrm rot="8240733">
            <a:off x="6510045" y="1787883"/>
            <a:ext cx="1958008" cy="1958008"/>
          </a:xfrm>
          <a:prstGeom prst="teardrop">
            <a:avLst/>
          </a:prstGeom>
          <a:solidFill>
            <a:srgbClr val="C1EF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눈물 방울 36">
            <a:extLst>
              <a:ext uri="{FF2B5EF4-FFF2-40B4-BE49-F238E27FC236}">
                <a16:creationId xmlns:a16="http://schemas.microsoft.com/office/drawing/2014/main" id="{C0377D74-7904-2127-CE5B-3ABBC65C42DF}"/>
              </a:ext>
            </a:extLst>
          </p:cNvPr>
          <p:cNvSpPr/>
          <p:nvPr/>
        </p:nvSpPr>
        <p:spPr>
          <a:xfrm rot="8240733">
            <a:off x="9036731" y="2334206"/>
            <a:ext cx="1958008" cy="1958008"/>
          </a:xfrm>
          <a:prstGeom prst="teardrop">
            <a:avLst/>
          </a:prstGeom>
          <a:solidFill>
            <a:srgbClr val="ABC8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F6695E4-F3CB-F8DC-1133-30725B66E030}"/>
              </a:ext>
            </a:extLst>
          </p:cNvPr>
          <p:cNvCxnSpPr>
            <a:cxnSpLocks/>
            <a:stCxn id="47" idx="7"/>
            <a:endCxn id="44" idx="0"/>
          </p:cNvCxnSpPr>
          <p:nvPr/>
        </p:nvCxnSpPr>
        <p:spPr>
          <a:xfrm flipH="1">
            <a:off x="2315505" y="4344058"/>
            <a:ext cx="10492" cy="898836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5E53C5B6-2CB2-682A-DE06-BFFC4C25A6C2}"/>
              </a:ext>
            </a:extLst>
          </p:cNvPr>
          <p:cNvSpPr/>
          <p:nvPr/>
        </p:nvSpPr>
        <p:spPr>
          <a:xfrm>
            <a:off x="2121695" y="5242894"/>
            <a:ext cx="387620" cy="387620"/>
          </a:xfrm>
          <a:prstGeom prst="ellipse">
            <a:avLst/>
          </a:prstGeom>
          <a:solidFill>
            <a:srgbClr val="F78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눈물 방울 46">
            <a:extLst>
              <a:ext uri="{FF2B5EF4-FFF2-40B4-BE49-F238E27FC236}">
                <a16:creationId xmlns:a16="http://schemas.microsoft.com/office/drawing/2014/main" id="{E64C3763-4335-B586-F10D-FC48E704A717}"/>
              </a:ext>
            </a:extLst>
          </p:cNvPr>
          <p:cNvSpPr/>
          <p:nvPr/>
        </p:nvSpPr>
        <p:spPr>
          <a:xfrm rot="8240733">
            <a:off x="1403656" y="1981693"/>
            <a:ext cx="1958008" cy="1958008"/>
          </a:xfrm>
          <a:prstGeom prst="teardrop">
            <a:avLst/>
          </a:prstGeom>
          <a:solidFill>
            <a:srgbClr val="F78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7FE1075-0834-C6E2-94D1-BD11888E1171}"/>
              </a:ext>
            </a:extLst>
          </p:cNvPr>
          <p:cNvCxnSpPr>
            <a:cxnSpLocks/>
            <a:stCxn id="36" idx="7"/>
          </p:cNvCxnSpPr>
          <p:nvPr/>
        </p:nvCxnSpPr>
        <p:spPr>
          <a:xfrm flipH="1">
            <a:off x="7420223" y="4150248"/>
            <a:ext cx="12163" cy="1122462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D082728-E8AB-FB70-1554-8768F9278230}"/>
              </a:ext>
            </a:extLst>
          </p:cNvPr>
          <p:cNvCxnSpPr>
            <a:cxnSpLocks/>
            <a:stCxn id="37" idx="7"/>
            <a:endCxn id="33" idx="0"/>
          </p:cNvCxnSpPr>
          <p:nvPr/>
        </p:nvCxnSpPr>
        <p:spPr>
          <a:xfrm>
            <a:off x="9959072" y="4696571"/>
            <a:ext cx="6557" cy="546323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154B1C8-AA8D-3B43-49E6-64A6452639A2}"/>
              </a:ext>
            </a:extLst>
          </p:cNvPr>
          <p:cNvCxnSpPr>
            <a:cxnSpLocks/>
            <a:stCxn id="35" idx="7"/>
          </p:cNvCxnSpPr>
          <p:nvPr/>
        </p:nvCxnSpPr>
        <p:spPr>
          <a:xfrm flipH="1">
            <a:off x="4860345" y="4966537"/>
            <a:ext cx="3936" cy="27635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A39702-9BD4-3052-DF66-0E1107483430}"/>
              </a:ext>
            </a:extLst>
          </p:cNvPr>
          <p:cNvSpPr txBox="1"/>
          <p:nvPr/>
        </p:nvSpPr>
        <p:spPr>
          <a:xfrm>
            <a:off x="1739583" y="2666879"/>
            <a:ext cx="1288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통합적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지식 체계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13E172-34B8-2C74-69B0-B197B8AFEC8D}"/>
              </a:ext>
            </a:extLst>
          </p:cNvPr>
          <p:cNvSpPr txBox="1"/>
          <p:nvPr/>
        </p:nvSpPr>
        <p:spPr>
          <a:xfrm>
            <a:off x="3963843" y="3473733"/>
            <a:ext cx="1894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개념의 연결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08A1200-3E88-1BCE-E2CC-E45A349F4497}"/>
              </a:ext>
            </a:extLst>
          </p:cNvPr>
          <p:cNvSpPr txBox="1"/>
          <p:nvPr/>
        </p:nvSpPr>
        <p:spPr>
          <a:xfrm>
            <a:off x="6774183" y="2532157"/>
            <a:ext cx="1392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교육과정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이해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219E2A8-BB34-93DD-2989-32DC1C61D1F6}"/>
              </a:ext>
            </a:extLst>
          </p:cNvPr>
          <p:cNvSpPr txBox="1"/>
          <p:nvPr/>
        </p:nvSpPr>
        <p:spPr>
          <a:xfrm>
            <a:off x="9197800" y="3075057"/>
            <a:ext cx="1635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새로운 개념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존재 파악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4647FF-DF02-DD1C-B5F8-78DDC36FD97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56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C878F-96A1-2214-61B2-BBA1AB0B7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수학의 중요성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9A3319-C9DC-F85E-CFD3-C7292B5B53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A6C6F6-E29D-6CE2-E0A4-92A28A93160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7E19BAF-F069-BCDA-5DDA-3892E7752ED8}"/>
              </a:ext>
            </a:extLst>
          </p:cNvPr>
          <p:cNvSpPr/>
          <p:nvPr/>
        </p:nvSpPr>
        <p:spPr>
          <a:xfrm>
            <a:off x="1718734" y="1919392"/>
            <a:ext cx="2203174" cy="824948"/>
          </a:xfrm>
          <a:prstGeom prst="roundRect">
            <a:avLst/>
          </a:prstGeom>
          <a:solidFill>
            <a:srgbClr val="EEEEEE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ysClr val="windowText" lastClr="000000"/>
                </a:solidFill>
              </a:rPr>
              <a:t>선형대수학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76B07CC-4A3B-E106-2B38-617C7716E6AC}"/>
              </a:ext>
            </a:extLst>
          </p:cNvPr>
          <p:cNvSpPr/>
          <p:nvPr/>
        </p:nvSpPr>
        <p:spPr>
          <a:xfrm>
            <a:off x="4994413" y="1919392"/>
            <a:ext cx="2203174" cy="824948"/>
          </a:xfrm>
          <a:prstGeom prst="roundRect">
            <a:avLst/>
          </a:prstGeom>
          <a:solidFill>
            <a:srgbClr val="EEEEEE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ysClr val="windowText" lastClr="000000"/>
                </a:solidFill>
              </a:rPr>
              <a:t>간단한 미적분</a:t>
            </a:r>
            <a:endParaRPr lang="en-US" altLang="ko-KR" sz="2400" dirty="0">
              <a:solidFill>
                <a:sysClr val="windowText" lastClr="0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E726D7-09C8-6F9D-A49D-D67267C46346}"/>
              </a:ext>
            </a:extLst>
          </p:cNvPr>
          <p:cNvSpPr/>
          <p:nvPr/>
        </p:nvSpPr>
        <p:spPr>
          <a:xfrm>
            <a:off x="8179078" y="1919392"/>
            <a:ext cx="2203174" cy="824948"/>
          </a:xfrm>
          <a:prstGeom prst="roundRect">
            <a:avLst/>
          </a:prstGeom>
          <a:solidFill>
            <a:srgbClr val="EEEEEE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ysClr val="windowText" lastClr="000000"/>
                </a:solidFill>
              </a:rPr>
              <a:t>확률과 통계</a:t>
            </a:r>
            <a:endParaRPr lang="en-US" altLang="ko-KR" sz="2400" dirty="0">
              <a:solidFill>
                <a:sysClr val="windowText" lastClr="000000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572FFF5-8612-C8EB-5FD2-AD8E8D6A4E99}"/>
              </a:ext>
            </a:extLst>
          </p:cNvPr>
          <p:cNvSpPr/>
          <p:nvPr/>
        </p:nvSpPr>
        <p:spPr>
          <a:xfrm>
            <a:off x="5893905" y="3185491"/>
            <a:ext cx="556592" cy="1093304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62159A3-2ED0-D0C8-310F-135B4EC46F37}"/>
              </a:ext>
            </a:extLst>
          </p:cNvPr>
          <p:cNvSpPr/>
          <p:nvPr/>
        </p:nvSpPr>
        <p:spPr>
          <a:xfrm>
            <a:off x="1209467" y="4880113"/>
            <a:ext cx="9773065" cy="824948"/>
          </a:xfrm>
          <a:prstGeom prst="roundRect">
            <a:avLst/>
          </a:prstGeom>
          <a:solidFill>
            <a:srgbClr val="EEEEEE"/>
          </a:solidFill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dirty="0">
                <a:solidFill>
                  <a:schemeClr val="tx1"/>
                </a:solidFill>
              </a:rPr>
              <a:t>통계적 추론</a:t>
            </a:r>
            <a:r>
              <a:rPr lang="en-US" altLang="ko-KR" dirty="0">
                <a:solidFill>
                  <a:schemeClr val="tx1"/>
                </a:solidFill>
              </a:rPr>
              <a:t>, convex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optimization, </a:t>
            </a:r>
            <a:r>
              <a:rPr lang="ko-KR" altLang="en-US" dirty="0" err="1">
                <a:solidFill>
                  <a:schemeClr val="tx1"/>
                </a:solidFill>
              </a:rPr>
              <a:t>베이즈</a:t>
            </a:r>
            <a:r>
              <a:rPr lang="ko-KR" altLang="en-US" dirty="0">
                <a:solidFill>
                  <a:schemeClr val="tx1"/>
                </a:solidFill>
              </a:rPr>
              <a:t> 통계학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수리통계학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그래프 이론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해석학 등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020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9E986-E4CC-FB49-9009-BFEA8D8DE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향후 계획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809CE8B-713C-5B03-9DDA-5B18D36B1E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E6F91-8C34-B2B5-0CAA-FC974C4235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1603F4F-8445-5408-73C2-DA5C4B9CC26B}"/>
              </a:ext>
            </a:extLst>
          </p:cNvPr>
          <p:cNvGrpSpPr/>
          <p:nvPr/>
        </p:nvGrpSpPr>
        <p:grpSpPr>
          <a:xfrm>
            <a:off x="7017725" y="2534476"/>
            <a:ext cx="2849442" cy="2435087"/>
            <a:chOff x="1461653" y="3021495"/>
            <a:chExt cx="2849442" cy="243508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CB9ADAD-CC47-938C-ADA1-EFE8C5A64012}"/>
                </a:ext>
              </a:extLst>
            </p:cNvPr>
            <p:cNvSpPr/>
            <p:nvPr/>
          </p:nvSpPr>
          <p:spPr>
            <a:xfrm>
              <a:off x="1461653" y="3021495"/>
              <a:ext cx="2849442" cy="2435087"/>
            </a:xfrm>
            <a:prstGeom prst="rect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14897E7-0570-1678-64A6-02035D9DF6AB}"/>
                </a:ext>
              </a:extLst>
            </p:cNvPr>
            <p:cNvSpPr/>
            <p:nvPr/>
          </p:nvSpPr>
          <p:spPr>
            <a:xfrm>
              <a:off x="1461653" y="3021495"/>
              <a:ext cx="2849442" cy="52677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수학 강의</a:t>
              </a:r>
              <a:endParaRPr lang="en-US" altLang="ko-KR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0049E4-7E28-F2CD-DDEA-8A141B2B6B3F}"/>
                </a:ext>
              </a:extLst>
            </p:cNvPr>
            <p:cNvSpPr txBox="1"/>
            <p:nvPr/>
          </p:nvSpPr>
          <p:spPr>
            <a:xfrm>
              <a:off x="1822887" y="3775988"/>
              <a:ext cx="2126974" cy="14773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선형대수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/>
                <a:t>확률론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푸리에 급수</a:t>
              </a:r>
              <a:endParaRPr lang="en-US" altLang="ko-KR" dirty="0"/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베이지안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이론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/>
                <a:t>등등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B0ACAC9-A7C7-BAA7-B674-3159EE8C1BC9}"/>
              </a:ext>
            </a:extLst>
          </p:cNvPr>
          <p:cNvGrpSpPr/>
          <p:nvPr/>
        </p:nvGrpSpPr>
        <p:grpSpPr>
          <a:xfrm>
            <a:off x="2189110" y="2534477"/>
            <a:ext cx="2849442" cy="2435087"/>
            <a:chOff x="6550600" y="3021495"/>
            <a:chExt cx="2849442" cy="243508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B5C4A9A-AF28-936F-9FB5-656E1DD4C976}"/>
                </a:ext>
              </a:extLst>
            </p:cNvPr>
            <p:cNvSpPr/>
            <p:nvPr/>
          </p:nvSpPr>
          <p:spPr>
            <a:xfrm>
              <a:off x="6550600" y="3021495"/>
              <a:ext cx="2849442" cy="2435087"/>
            </a:xfrm>
            <a:prstGeom prst="rect">
              <a:avLst/>
            </a:prstGeom>
            <a:solidFill>
              <a:srgbClr val="EEEEEE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DE475ED-B6F5-FCE6-8576-3DC016374B28}"/>
                </a:ext>
              </a:extLst>
            </p:cNvPr>
            <p:cNvSpPr/>
            <p:nvPr/>
          </p:nvSpPr>
          <p:spPr>
            <a:xfrm>
              <a:off x="6550600" y="3021495"/>
              <a:ext cx="2849442" cy="52677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모델 아키텍처 강의</a:t>
              </a:r>
              <a:endParaRPr lang="en-US" altLang="ko-K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02DADA-0A24-7C98-F2B9-5807F501B9FC}"/>
                </a:ext>
              </a:extLst>
            </p:cNvPr>
            <p:cNvSpPr txBox="1"/>
            <p:nvPr/>
          </p:nvSpPr>
          <p:spPr>
            <a:xfrm>
              <a:off x="6911834" y="3637488"/>
              <a:ext cx="2126974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/>
                <a:t>DNN CNN RNN LSTM GRU Attention Transformer AE VAE GAN Diffusion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4358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58A6A-1D18-3951-B031-0CE3B3B68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홈페이지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39E434-B580-015C-A901-562C660F1E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E81DE0-0B3E-E0A7-216C-5F16AAE50C0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81CDCE-1F79-D6AA-2B63-35282450D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187" y="2497386"/>
            <a:ext cx="5226929" cy="2108810"/>
          </a:xfrm>
          <a:prstGeom prst="rect">
            <a:avLst/>
          </a:prstGeo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56D1AB1F-08F2-50FF-BB24-1197AE55B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3398" y="2524199"/>
            <a:ext cx="5736913" cy="2081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AE4E6E-FD4C-C49A-36AB-84572BBA7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1949" y="5072573"/>
            <a:ext cx="6788102" cy="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40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84731-3FEB-87B5-9F28-DCFB26EB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학과 과목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5A1B0B3-2CA6-7796-090B-F45226EE0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7831" y="1662113"/>
            <a:ext cx="2797288" cy="4351337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29674F-D623-121D-066D-FDE42BE27F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AEE087-2BA7-BF7D-4B72-2D5A4FCC9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48" y="1823930"/>
            <a:ext cx="10620103" cy="40277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6E158EC-502E-734D-697B-CC132017BAA9}"/>
              </a:ext>
            </a:extLst>
          </p:cNvPr>
          <p:cNvSpPr/>
          <p:nvPr/>
        </p:nvSpPr>
        <p:spPr>
          <a:xfrm>
            <a:off x="4195864" y="1880681"/>
            <a:ext cx="1290536" cy="389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0F0522-A452-8E2D-2992-D94487D8331D}"/>
              </a:ext>
            </a:extLst>
          </p:cNvPr>
          <p:cNvSpPr/>
          <p:nvPr/>
        </p:nvSpPr>
        <p:spPr>
          <a:xfrm>
            <a:off x="866899" y="3039893"/>
            <a:ext cx="849085" cy="493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6121C4-A181-63D4-C390-A3E0EF325CA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7" name="설명선: 선 6">
            <a:extLst>
              <a:ext uri="{FF2B5EF4-FFF2-40B4-BE49-F238E27FC236}">
                <a16:creationId xmlns:a16="http://schemas.microsoft.com/office/drawing/2014/main" id="{4055EDC9-69C0-9E0B-7584-0FFAD1AD637B}"/>
              </a:ext>
            </a:extLst>
          </p:cNvPr>
          <p:cNvSpPr/>
          <p:nvPr/>
        </p:nvSpPr>
        <p:spPr>
          <a:xfrm>
            <a:off x="981074" y="4332283"/>
            <a:ext cx="1791943" cy="746613"/>
          </a:xfrm>
          <a:prstGeom prst="borderCallout1">
            <a:avLst>
              <a:gd name="adj1" fmla="val 160"/>
              <a:gd name="adj2" fmla="val 25292"/>
              <a:gd name="adj3" fmla="val -107581"/>
              <a:gd name="adj4" fmla="val 1601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IT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융합전공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전기전자공학전공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의공학전공 </a:t>
            </a:r>
          </a:p>
        </p:txBody>
      </p:sp>
    </p:spTree>
    <p:extLst>
      <p:ext uri="{BB962C8B-B14F-4D97-AF65-F5344CB8AC3E}">
        <p14:creationId xmlns:p14="http://schemas.microsoft.com/office/powerpoint/2010/main" val="2673875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58A6A-1D18-3951-B031-0CE3B3B68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앞으로</a:t>
            </a:r>
            <a:r>
              <a:rPr lang="en-US" altLang="ko-KR" dirty="0"/>
              <a:t>….?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39E434-B580-015C-A901-562C660F1E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E81DE0-0B3E-E0A7-216C-5F16AAE50C0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1030" name="Picture 6" descr="GPT-4 터보, 역대 가장 강력한 LMM 등장…”다른 빅테크 긴장” &lt; 산업일반 &lt; 산업 &lt; 기사본문 - AI타임스">
            <a:extLst>
              <a:ext uri="{FF2B5EF4-FFF2-40B4-BE49-F238E27FC236}">
                <a16:creationId xmlns:a16="http://schemas.microsoft.com/office/drawing/2014/main" id="{72F8E0C5-E3EE-2D22-0D96-79669F15C6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620" y="1662113"/>
            <a:ext cx="7735710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669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319E9-FAFC-004A-BBAE-F13FF5BF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마지막 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0AE533-8B81-EC79-61AA-B10C3FECD7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3DA00B-5C73-AE4B-B487-975EC6874B3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7B4BF-9C6C-80E1-2063-1F16273DBFCD}"/>
              </a:ext>
            </a:extLst>
          </p:cNvPr>
          <p:cNvSpPr txBox="1"/>
          <p:nvPr/>
        </p:nvSpPr>
        <p:spPr>
          <a:xfrm>
            <a:off x="2597429" y="2063696"/>
            <a:ext cx="770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스스로 </a:t>
            </a:r>
            <a:r>
              <a:rPr lang="ko-KR" altLang="en-US" b="1" dirty="0"/>
              <a:t>시간</a:t>
            </a:r>
            <a:r>
              <a:rPr lang="ko-KR" altLang="en-US" dirty="0"/>
              <a:t>과 </a:t>
            </a:r>
            <a:r>
              <a:rPr lang="ko-KR" altLang="en-US" b="1" dirty="0"/>
              <a:t>노력</a:t>
            </a:r>
            <a:r>
              <a:rPr lang="ko-KR" altLang="en-US" dirty="0"/>
              <a:t>을 쏟아서 지식을 얻자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D1F4C5-E84A-322B-84F4-D325BEC57BC7}"/>
              </a:ext>
            </a:extLst>
          </p:cNvPr>
          <p:cNvSpPr txBox="1"/>
          <p:nvPr/>
        </p:nvSpPr>
        <p:spPr>
          <a:xfrm>
            <a:off x="2480582" y="2809736"/>
            <a:ext cx="7707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적극적</a:t>
            </a:r>
            <a:r>
              <a:rPr lang="ko-KR" altLang="en-US" dirty="0"/>
              <a:t>으로 찾아보고 공부하자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01F31-07A3-13DF-B4B8-69346631143D}"/>
              </a:ext>
            </a:extLst>
          </p:cNvPr>
          <p:cNvSpPr txBox="1"/>
          <p:nvPr/>
        </p:nvSpPr>
        <p:spPr>
          <a:xfrm>
            <a:off x="2597429" y="3555776"/>
            <a:ext cx="7707085" cy="39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ko-KR" altLang="en-US" dirty="0"/>
              <a:t>남에게 </a:t>
            </a:r>
            <a:r>
              <a:rPr lang="ko-KR" altLang="en-US" b="1" dirty="0"/>
              <a:t>쉽게</a:t>
            </a:r>
            <a:r>
              <a:rPr lang="ko-KR" altLang="en-US" dirty="0"/>
              <a:t> 설명할 수 있을 정도로 공부하자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26A79-BA54-A7D0-E871-985C6F6A3EA3}"/>
              </a:ext>
            </a:extLst>
          </p:cNvPr>
          <p:cNvSpPr txBox="1"/>
          <p:nvPr/>
        </p:nvSpPr>
        <p:spPr>
          <a:xfrm>
            <a:off x="2597428" y="4324451"/>
            <a:ext cx="7707085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ko-KR" altLang="en-US" dirty="0"/>
              <a:t>교수님께 </a:t>
            </a:r>
            <a:r>
              <a:rPr lang="ko-KR" altLang="en-US" b="1" dirty="0"/>
              <a:t>질문</a:t>
            </a:r>
            <a:r>
              <a:rPr lang="ko-KR" altLang="en-US" dirty="0"/>
              <a:t>하는 것을 두려워하지 말자</a:t>
            </a:r>
            <a:r>
              <a:rPr lang="en-US" altLang="ko-KR" dirty="0"/>
              <a:t>.</a:t>
            </a:r>
          </a:p>
          <a:p>
            <a:pPr algn="ctr">
              <a:lnSpc>
                <a:spcPct val="120000"/>
              </a:lnSpc>
            </a:pPr>
            <a:r>
              <a:rPr lang="ko-KR" altLang="en-US" sz="1400" dirty="0"/>
              <a:t>예의를 갖춰서 질문하자</a:t>
            </a:r>
            <a:r>
              <a:rPr lang="en-US" altLang="ko-KR" sz="1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21CAC-9960-0CAE-44F0-4E4766FBBE03}"/>
              </a:ext>
            </a:extLst>
          </p:cNvPr>
          <p:cNvSpPr txBox="1"/>
          <p:nvPr/>
        </p:nvSpPr>
        <p:spPr>
          <a:xfrm>
            <a:off x="2302360" y="5354868"/>
            <a:ext cx="829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고생 없이 얻을 수 있는 진실로 귀중한 것은 하나도 없다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.” - Tomas Edison 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32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319E9-FAFC-004A-BBAE-F13FF5BF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마지막 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0AE533-8B81-EC79-61AA-B10C3FECD7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06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3DA00B-5C73-AE4B-B487-975EC6874B3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11" name="내용 개체 틀 10" descr="노란색을 입고 있는 사람">
            <a:extLst>
              <a:ext uri="{FF2B5EF4-FFF2-40B4-BE49-F238E27FC236}">
                <a16:creationId xmlns:a16="http://schemas.microsoft.com/office/drawing/2014/main" id="{D67570E6-2DFB-EBCF-CE5C-306241B0D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058" y="1663997"/>
            <a:ext cx="6527883" cy="4351337"/>
          </a:xfrm>
          <a:prstGeom prst="rect">
            <a:avLst/>
          </a:prstGeom>
        </p:spPr>
      </p:pic>
      <p:pic>
        <p:nvPicPr>
          <p:cNvPr id="9" name="그래픽 8" descr="구름 생각 풍선">
            <a:extLst>
              <a:ext uri="{FF2B5EF4-FFF2-40B4-BE49-F238E27FC236}">
                <a16:creationId xmlns:a16="http://schemas.microsoft.com/office/drawing/2014/main" id="{C10A54F2-1AE4-A73E-EADF-5BAF1189B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958424" y="2235628"/>
            <a:ext cx="4872472" cy="2636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C6CFF0-CFF7-C262-8042-A902946CCAF9}"/>
              </a:ext>
            </a:extLst>
          </p:cNvPr>
          <p:cNvSpPr txBox="1"/>
          <p:nvPr/>
        </p:nvSpPr>
        <p:spPr>
          <a:xfrm>
            <a:off x="7104455" y="3242649"/>
            <a:ext cx="2580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본질</a:t>
            </a:r>
          </a:p>
        </p:txBody>
      </p:sp>
    </p:spTree>
    <p:extLst>
      <p:ext uri="{BB962C8B-B14F-4D97-AF65-F5344CB8AC3E}">
        <p14:creationId xmlns:p14="http://schemas.microsoft.com/office/powerpoint/2010/main" val="21045498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66504F-0208-DC26-2DC1-78641EE0511F}"/>
              </a:ext>
            </a:extLst>
          </p:cNvPr>
          <p:cNvSpPr txBox="1"/>
          <p:nvPr/>
        </p:nvSpPr>
        <p:spPr>
          <a:xfrm>
            <a:off x="3267342" y="2767280"/>
            <a:ext cx="5657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/>
              <a:t>부록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67CA0D-7686-FBB4-B7E0-E0B64D9B1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263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Concepts Mind Map">
            <a:extLst>
              <a:ext uri="{FF2B5EF4-FFF2-40B4-BE49-F238E27FC236}">
                <a16:creationId xmlns:a16="http://schemas.microsoft.com/office/drawing/2014/main" id="{6A8109EE-AFD9-A514-CDA4-01BA92F7B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0"/>
            <a:ext cx="11974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D6E37D-AA89-9A92-2542-D919F21F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21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our-Layered Machine Learning Structure Mind Map">
            <a:extLst>
              <a:ext uri="{FF2B5EF4-FFF2-40B4-BE49-F238E27FC236}">
                <a16:creationId xmlns:a16="http://schemas.microsoft.com/office/drawing/2014/main" id="{5F599863-4D4C-36A1-095F-4C1EFD2D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" y="0"/>
            <a:ext cx="120062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34176A-702D-8DC6-C7FD-C12EBEFD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273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4AC0693-652B-BAE9-63D3-5B2F9791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87" y="641665"/>
            <a:ext cx="5727838" cy="763270"/>
          </a:xfrm>
        </p:spPr>
        <p:txBody>
          <a:bodyPr/>
          <a:lstStyle/>
          <a:p>
            <a:r>
              <a:rPr lang="en-US" altLang="ko-KR" dirty="0">
                <a:cs typeface="Open Sans" panose="020B0606030504020204" pitchFamily="34" charset="0"/>
              </a:rPr>
              <a:t>※ </a:t>
            </a:r>
            <a:r>
              <a:rPr lang="ko-KR" altLang="en-US" dirty="0">
                <a:cs typeface="Open Sans" panose="020B0606030504020204" pitchFamily="34" charset="0"/>
              </a:rPr>
              <a:t>주의 사항 </a:t>
            </a:r>
            <a:r>
              <a:rPr lang="en-US" altLang="ko-KR" dirty="0">
                <a:cs typeface="Open Sans" panose="020B0606030504020204" pitchFamily="34" charset="0"/>
              </a:rPr>
              <a:t>※</a:t>
            </a:r>
            <a:endParaRPr lang="ko-KR" altLang="en-US" dirty="0">
              <a:cs typeface="Open Sans" panose="020B0606030504020204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AEC427F-5F77-9FDD-F0E1-5F2EA431E1C8}"/>
              </a:ext>
            </a:extLst>
          </p:cNvPr>
          <p:cNvSpPr/>
          <p:nvPr/>
        </p:nvSpPr>
        <p:spPr>
          <a:xfrm>
            <a:off x="713961" y="1759226"/>
            <a:ext cx="10764078" cy="4094921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A514DC-0D87-178A-0A32-B2CAA64E7D9E}"/>
              </a:ext>
            </a:extLst>
          </p:cNvPr>
          <p:cNvSpPr/>
          <p:nvPr/>
        </p:nvSpPr>
        <p:spPr>
          <a:xfrm>
            <a:off x="1063487" y="2276061"/>
            <a:ext cx="10217425" cy="1152939"/>
          </a:xfrm>
          <a:prstGeom prst="rect">
            <a:avLst/>
          </a:prstGeom>
          <a:solidFill>
            <a:srgbClr val="ECFECE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ysClr val="windowText" lastClr="000000"/>
                </a:solidFill>
              </a:rPr>
              <a:t>전체적인 흐름을 다루기 때문에 자세한 설명은 생략</a:t>
            </a:r>
            <a:r>
              <a:rPr lang="en-US" altLang="ko-KR" sz="3200" dirty="0">
                <a:solidFill>
                  <a:sysClr val="windowText" lastClr="000000"/>
                </a:solidFill>
              </a:rPr>
              <a:t>!!</a:t>
            </a:r>
            <a:endParaRPr lang="ko-KR" alt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3A39C4-E05F-0445-AD63-437568CFA733}"/>
              </a:ext>
            </a:extLst>
          </p:cNvPr>
          <p:cNvSpPr/>
          <p:nvPr/>
        </p:nvSpPr>
        <p:spPr>
          <a:xfrm>
            <a:off x="1063487" y="4114802"/>
            <a:ext cx="10217425" cy="1152939"/>
          </a:xfrm>
          <a:prstGeom prst="rect">
            <a:avLst/>
          </a:prstGeom>
          <a:solidFill>
            <a:srgbClr val="ECFECE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ysClr val="windowText" lastClr="000000"/>
                </a:solidFill>
              </a:rPr>
              <a:t>비유로 인한 정보 왜곡 가능성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27508E-4933-5A9E-8984-37F8A0108FA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90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our-Layered Deep Learning Structure Mind Map">
            <a:extLst>
              <a:ext uri="{FF2B5EF4-FFF2-40B4-BE49-F238E27FC236}">
                <a16:creationId xmlns:a16="http://schemas.microsoft.com/office/drawing/2014/main" id="{FB0B2079-6FC5-D032-D705-746ECE057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0"/>
            <a:ext cx="9631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C489EE-38CF-A35A-93AB-CAED6331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58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our-Layered Reinforcement Learning Structure Mind Map">
            <a:extLst>
              <a:ext uri="{FF2B5EF4-FFF2-40B4-BE49-F238E27FC236}">
                <a16:creationId xmlns:a16="http://schemas.microsoft.com/office/drawing/2014/main" id="{01B30080-55E2-50FB-6B3D-83CD2740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0"/>
            <a:ext cx="11601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9AAA15-16FD-6D71-36E8-A5D0566D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4329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our-Layered Semi-Supervised Learning Structure Mind Map">
            <a:extLst>
              <a:ext uri="{FF2B5EF4-FFF2-40B4-BE49-F238E27FC236}">
                <a16:creationId xmlns:a16="http://schemas.microsoft.com/office/drawing/2014/main" id="{D21D2A36-DAE2-D200-78BE-CD115E5F6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0"/>
            <a:ext cx="121364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FC48E0-6F09-C406-C486-75981F3C6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0635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998DC5-2276-6024-D046-6064E6F60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9" b="6292"/>
          <a:stretch/>
        </p:blipFill>
        <p:spPr>
          <a:xfrm>
            <a:off x="1486426" y="-11883"/>
            <a:ext cx="8708707" cy="693397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000526-A42E-9AFB-6C2C-84444342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605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BD319-0B59-9182-DD28-ABB903C2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764" y="641665"/>
            <a:ext cx="4872472" cy="763270"/>
          </a:xfrm>
        </p:spPr>
        <p:txBody>
          <a:bodyPr/>
          <a:lstStyle/>
          <a:p>
            <a:pPr algn="ctr"/>
            <a:r>
              <a:rPr lang="ko-KR" altLang="en-US" dirty="0"/>
              <a:t>목차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959C258-B39E-01F5-CA27-9942149BD80F}"/>
              </a:ext>
            </a:extLst>
          </p:cNvPr>
          <p:cNvCxnSpPr/>
          <p:nvPr/>
        </p:nvCxnSpPr>
        <p:spPr>
          <a:xfrm>
            <a:off x="538162" y="2181225"/>
            <a:ext cx="11115675" cy="0"/>
          </a:xfrm>
          <a:prstGeom prst="line">
            <a:avLst/>
          </a:prstGeom>
          <a:ln w="12700">
            <a:solidFill>
              <a:srgbClr val="C4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7E49C1-E487-A589-EB53-82118AF8448C}"/>
              </a:ext>
            </a:extLst>
          </p:cNvPr>
          <p:cNvCxnSpPr/>
          <p:nvPr/>
        </p:nvCxnSpPr>
        <p:spPr>
          <a:xfrm>
            <a:off x="538161" y="2980856"/>
            <a:ext cx="11115675" cy="0"/>
          </a:xfrm>
          <a:prstGeom prst="line">
            <a:avLst/>
          </a:prstGeom>
          <a:ln w="12700">
            <a:solidFill>
              <a:srgbClr val="C4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6AB88B-6030-089F-41C8-9DFDE512C6D0}"/>
              </a:ext>
            </a:extLst>
          </p:cNvPr>
          <p:cNvCxnSpPr/>
          <p:nvPr/>
        </p:nvCxnSpPr>
        <p:spPr>
          <a:xfrm>
            <a:off x="538162" y="3824287"/>
            <a:ext cx="11115675" cy="0"/>
          </a:xfrm>
          <a:prstGeom prst="line">
            <a:avLst/>
          </a:prstGeom>
          <a:ln w="12700">
            <a:solidFill>
              <a:srgbClr val="C4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DAD78BE-2279-E36F-41F9-3B7B1DBE5187}"/>
              </a:ext>
            </a:extLst>
          </p:cNvPr>
          <p:cNvCxnSpPr/>
          <p:nvPr/>
        </p:nvCxnSpPr>
        <p:spPr>
          <a:xfrm>
            <a:off x="538162" y="4645818"/>
            <a:ext cx="11115675" cy="0"/>
          </a:xfrm>
          <a:prstGeom prst="line">
            <a:avLst/>
          </a:prstGeom>
          <a:ln w="12700">
            <a:solidFill>
              <a:srgbClr val="C4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CAABB52-6484-83E4-9314-033731CF8D56}"/>
              </a:ext>
            </a:extLst>
          </p:cNvPr>
          <p:cNvCxnSpPr/>
          <p:nvPr/>
        </p:nvCxnSpPr>
        <p:spPr>
          <a:xfrm>
            <a:off x="538162" y="5467350"/>
            <a:ext cx="11115675" cy="0"/>
          </a:xfrm>
          <a:prstGeom prst="line">
            <a:avLst/>
          </a:prstGeom>
          <a:ln w="12700">
            <a:solidFill>
              <a:srgbClr val="C4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EB96E0-D5C9-EEDC-BA53-30E46EF5044F}"/>
              </a:ext>
            </a:extLst>
          </p:cNvPr>
          <p:cNvSpPr txBox="1"/>
          <p:nvPr/>
        </p:nvSpPr>
        <p:spPr>
          <a:xfrm>
            <a:off x="538162" y="1534894"/>
            <a:ext cx="74771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Microsoft PhagsPa" panose="020B0502040204020203" pitchFamily="34" charset="0"/>
              </a:rPr>
              <a:t>01</a:t>
            </a:r>
            <a:endParaRPr lang="ko-KR" altLang="en-US" sz="3600" dirty="0">
              <a:latin typeface="Microsoft PhagsPa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B89E5F-9938-BCD7-8A93-8E7E93EB18A8}"/>
              </a:ext>
            </a:extLst>
          </p:cNvPr>
          <p:cNvSpPr txBox="1"/>
          <p:nvPr/>
        </p:nvSpPr>
        <p:spPr>
          <a:xfrm>
            <a:off x="1266607" y="1555061"/>
            <a:ext cx="47863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latin typeface="Microsoft PhagsPa" panose="020B0502040204020203" pitchFamily="34" charset="0"/>
              </a:rPr>
              <a:t>인공지능 분류</a:t>
            </a:r>
            <a:endParaRPr lang="ko-KR" altLang="en-US" sz="2000" dirty="0">
              <a:latin typeface="Microsoft PhagsPa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0FA14D-1FB1-05D2-79D0-9EDA8355D61E}"/>
              </a:ext>
            </a:extLst>
          </p:cNvPr>
          <p:cNvSpPr txBox="1"/>
          <p:nvPr/>
        </p:nvSpPr>
        <p:spPr>
          <a:xfrm>
            <a:off x="538162" y="2334525"/>
            <a:ext cx="74771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Microsoft PhagsPa" panose="020B0502040204020203" pitchFamily="34" charset="0"/>
              </a:rPr>
              <a:t>02</a:t>
            </a:r>
            <a:endParaRPr lang="ko-KR" altLang="en-US" sz="3600" dirty="0">
              <a:latin typeface="Microsoft PhagsPa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116FEE-D980-A668-8520-EACD90BAF095}"/>
              </a:ext>
            </a:extLst>
          </p:cNvPr>
          <p:cNvSpPr txBox="1"/>
          <p:nvPr/>
        </p:nvSpPr>
        <p:spPr>
          <a:xfrm>
            <a:off x="1309686" y="2365303"/>
            <a:ext cx="47863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Microsoft PhagsPa" panose="020B0502040204020203" pitchFamily="34" charset="0"/>
              </a:rPr>
              <a:t>AI</a:t>
            </a:r>
            <a:r>
              <a:rPr lang="ko-KR" altLang="en-US" sz="3200" dirty="0">
                <a:latin typeface="Microsoft PhagsPa" panose="020B0502040204020203" pitchFamily="34" charset="0"/>
              </a:rPr>
              <a:t>융합전공 이수체계도</a:t>
            </a:r>
            <a:endParaRPr lang="ko-KR" altLang="en-US" sz="2000" dirty="0">
              <a:latin typeface="Microsoft PhagsPa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F07208-22C2-A274-F119-159C0CC1EE1B}"/>
              </a:ext>
            </a:extLst>
          </p:cNvPr>
          <p:cNvSpPr txBox="1"/>
          <p:nvPr/>
        </p:nvSpPr>
        <p:spPr>
          <a:xfrm>
            <a:off x="538162" y="3134156"/>
            <a:ext cx="74771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Microsoft PhagsPa" panose="020B0502040204020203" pitchFamily="34" charset="0"/>
              </a:rPr>
              <a:t>03</a:t>
            </a:r>
            <a:endParaRPr lang="ko-KR" altLang="en-US" sz="3600" dirty="0">
              <a:latin typeface="Microsoft PhagsPa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393BE0-3E54-4B29-7B2A-2534BEBA0B4C}"/>
              </a:ext>
            </a:extLst>
          </p:cNvPr>
          <p:cNvSpPr txBox="1"/>
          <p:nvPr/>
        </p:nvSpPr>
        <p:spPr>
          <a:xfrm>
            <a:off x="1309686" y="3164934"/>
            <a:ext cx="53768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err="1">
                <a:latin typeface="Microsoft PhagsPa" panose="020B0502040204020203" pitchFamily="34" charset="0"/>
              </a:rPr>
              <a:t>머신러닝</a:t>
            </a:r>
            <a:r>
              <a:rPr lang="en-US" altLang="ko-KR" sz="3200" dirty="0">
                <a:latin typeface="Microsoft PhagsPa" panose="020B0502040204020203" pitchFamily="34" charset="0"/>
              </a:rPr>
              <a:t>/</a:t>
            </a:r>
            <a:r>
              <a:rPr lang="ko-KR" altLang="en-US" sz="3200" dirty="0">
                <a:latin typeface="Microsoft PhagsPa" panose="020B0502040204020203" pitchFamily="34" charset="0"/>
              </a:rPr>
              <a:t>딥러닝 기초 개념</a:t>
            </a:r>
            <a:endParaRPr lang="ko-KR" altLang="en-US" sz="2000" dirty="0">
              <a:latin typeface="Microsoft PhagsPa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9A55B7-EE83-6227-7A9E-3EF2F42F343C}"/>
              </a:ext>
            </a:extLst>
          </p:cNvPr>
          <p:cNvSpPr txBox="1"/>
          <p:nvPr/>
        </p:nvSpPr>
        <p:spPr>
          <a:xfrm>
            <a:off x="538162" y="3933787"/>
            <a:ext cx="74771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Microsoft PhagsPa" panose="020B0502040204020203" pitchFamily="34" charset="0"/>
              </a:rPr>
              <a:t>04</a:t>
            </a:r>
            <a:endParaRPr lang="ko-KR" altLang="en-US" sz="3600" dirty="0">
              <a:latin typeface="Microsoft PhagsPa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DFDE45-82B5-B9F4-94C9-00E5F77EA39C}"/>
              </a:ext>
            </a:extLst>
          </p:cNvPr>
          <p:cNvSpPr txBox="1"/>
          <p:nvPr/>
        </p:nvSpPr>
        <p:spPr>
          <a:xfrm>
            <a:off x="1309686" y="3964565"/>
            <a:ext cx="47863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err="1">
                <a:latin typeface="Microsoft PhagsPa" panose="020B0502040204020203" pitchFamily="34" charset="0"/>
              </a:rPr>
              <a:t>머신러닝</a:t>
            </a:r>
            <a:r>
              <a:rPr lang="ko-KR" altLang="en-US" sz="3200" dirty="0">
                <a:latin typeface="Microsoft PhagsPa" panose="020B0502040204020203" pitchFamily="34" charset="0"/>
              </a:rPr>
              <a:t> 파이프라인</a:t>
            </a:r>
            <a:endParaRPr lang="ko-KR" altLang="en-US" sz="2000" dirty="0">
              <a:latin typeface="Microsoft PhagsPa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E7E981-0D9D-3A1E-70D7-9557CDE601E8}"/>
              </a:ext>
            </a:extLst>
          </p:cNvPr>
          <p:cNvSpPr txBox="1"/>
          <p:nvPr/>
        </p:nvSpPr>
        <p:spPr>
          <a:xfrm>
            <a:off x="538162" y="4733419"/>
            <a:ext cx="74771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Microsoft PhagsPa" panose="020B0502040204020203" pitchFamily="34" charset="0"/>
              </a:rPr>
              <a:t>05</a:t>
            </a:r>
            <a:endParaRPr lang="ko-KR" altLang="en-US" sz="3600" dirty="0">
              <a:latin typeface="Microsoft PhagsPa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CF64F8-D395-453F-E0F9-819B3E271596}"/>
              </a:ext>
            </a:extLst>
          </p:cNvPr>
          <p:cNvSpPr txBox="1"/>
          <p:nvPr/>
        </p:nvSpPr>
        <p:spPr>
          <a:xfrm>
            <a:off x="1309686" y="4764197"/>
            <a:ext cx="47863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latin typeface="Microsoft PhagsPa" panose="020B0502040204020203" pitchFamily="34" charset="0"/>
              </a:rPr>
              <a:t>툴</a:t>
            </a:r>
            <a:endParaRPr lang="ko-KR" altLang="en-US" sz="2000" dirty="0">
              <a:latin typeface="Microsoft PhagsPa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9BCAC-0801-C245-7CEE-19F4E807DFD5}"/>
              </a:ext>
            </a:extLst>
          </p:cNvPr>
          <p:cNvSpPr txBox="1"/>
          <p:nvPr/>
        </p:nvSpPr>
        <p:spPr>
          <a:xfrm>
            <a:off x="538162" y="5463271"/>
            <a:ext cx="74771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Microsoft PhagsPa" panose="020B0502040204020203" pitchFamily="34" charset="0"/>
              </a:rPr>
              <a:t>06</a:t>
            </a:r>
            <a:endParaRPr lang="ko-KR" altLang="en-US" sz="3600" dirty="0">
              <a:latin typeface="Microsoft PhagsPa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6800B3-3A36-6A26-9175-6F4A2D26736E}"/>
              </a:ext>
            </a:extLst>
          </p:cNvPr>
          <p:cNvSpPr txBox="1"/>
          <p:nvPr/>
        </p:nvSpPr>
        <p:spPr>
          <a:xfrm>
            <a:off x="1309686" y="5494050"/>
            <a:ext cx="47863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latin typeface="Microsoft PhagsPa" panose="020B0502040204020203" pitchFamily="34" charset="0"/>
              </a:rPr>
              <a:t>당부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83BD4-7EEB-B6DE-3C9C-09734C418D70}"/>
              </a:ext>
            </a:extLst>
          </p:cNvPr>
          <p:cNvSpPr txBox="1"/>
          <p:nvPr/>
        </p:nvSpPr>
        <p:spPr>
          <a:xfrm>
            <a:off x="6461760" y="1650566"/>
            <a:ext cx="5118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dirty="0"/>
              <a:t>인공지능이란 무엇인가</a:t>
            </a:r>
            <a:r>
              <a:rPr lang="en-US" altLang="ko-KR" sz="18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F7A55-0223-9795-109D-E7A5ECFA4268}"/>
              </a:ext>
            </a:extLst>
          </p:cNvPr>
          <p:cNvSpPr txBox="1"/>
          <p:nvPr/>
        </p:nvSpPr>
        <p:spPr>
          <a:xfrm>
            <a:off x="6461760" y="2442172"/>
            <a:ext cx="5118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dirty="0"/>
              <a:t>이 과목 왜 배우지</a:t>
            </a:r>
            <a:r>
              <a:rPr lang="en-US" altLang="ko-KR" sz="1800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EB612-7628-A82E-4819-B3291C755701}"/>
              </a:ext>
            </a:extLst>
          </p:cNvPr>
          <p:cNvSpPr txBox="1"/>
          <p:nvPr/>
        </p:nvSpPr>
        <p:spPr>
          <a:xfrm>
            <a:off x="6461760" y="3233778"/>
            <a:ext cx="5118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dirty="0"/>
              <a:t>그래서 무엇을 배우나</a:t>
            </a:r>
            <a:r>
              <a:rPr lang="en-US" altLang="ko-KR" sz="1800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35F1E-A81A-0266-355C-3F1A21D401FA}"/>
              </a:ext>
            </a:extLst>
          </p:cNvPr>
          <p:cNvSpPr txBox="1"/>
          <p:nvPr/>
        </p:nvSpPr>
        <p:spPr>
          <a:xfrm>
            <a:off x="6461760" y="4025384"/>
            <a:ext cx="5118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dirty="0"/>
              <a:t>어떻게 진행될까</a:t>
            </a:r>
            <a:r>
              <a:rPr lang="en-US" altLang="ko-KR" sz="1800" dirty="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ECBD7-1B16-77F1-4418-432968F139F1}"/>
              </a:ext>
            </a:extLst>
          </p:cNvPr>
          <p:cNvSpPr txBox="1"/>
          <p:nvPr/>
        </p:nvSpPr>
        <p:spPr>
          <a:xfrm>
            <a:off x="6461760" y="4816990"/>
            <a:ext cx="5118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/>
              <a:t>실제 프로젝트 진행할 때 뭐가 쓰일까</a:t>
            </a:r>
            <a:r>
              <a:rPr lang="en-US" altLang="ko-KR" dirty="0"/>
              <a:t>?</a:t>
            </a:r>
            <a:endParaRPr lang="en-US" altLang="ko-KR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F81AC1-184D-BB2D-2389-1804A52A9DB2}"/>
              </a:ext>
            </a:extLst>
          </p:cNvPr>
          <p:cNvSpPr txBox="1"/>
          <p:nvPr/>
        </p:nvSpPr>
        <p:spPr>
          <a:xfrm>
            <a:off x="6461760" y="5608597"/>
            <a:ext cx="5118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dirty="0"/>
              <a:t>이것만은 알고 가자</a:t>
            </a:r>
            <a:r>
              <a:rPr lang="en-US" altLang="ko-KR" sz="1800" dirty="0"/>
              <a:t>!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0D5B75-0B51-EB4F-41AF-C6D8EE524FD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05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EA68B3-9816-6CB2-990D-B3243194B049}"/>
              </a:ext>
            </a:extLst>
          </p:cNvPr>
          <p:cNvSpPr txBox="1"/>
          <p:nvPr/>
        </p:nvSpPr>
        <p:spPr>
          <a:xfrm>
            <a:off x="2878822" y="2921168"/>
            <a:ext cx="64343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Microsoft PhagsPa" panose="020B0502040204020203" pitchFamily="34" charset="0"/>
              </a:rPr>
              <a:t>01</a:t>
            </a:r>
            <a:r>
              <a:rPr lang="en-US" altLang="ko-KR" sz="5400" dirty="0"/>
              <a:t> </a:t>
            </a:r>
            <a:r>
              <a:rPr lang="ko-KR" altLang="en-US" sz="5400" dirty="0"/>
              <a:t>인공지능 분류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7B458E-5245-D583-D78F-B5135766BA79}"/>
              </a:ext>
            </a:extLst>
          </p:cNvPr>
          <p:cNvSpPr txBox="1"/>
          <p:nvPr/>
        </p:nvSpPr>
        <p:spPr>
          <a:xfrm>
            <a:off x="3499607" y="3993160"/>
            <a:ext cx="51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인공지능이란 무엇인가</a:t>
            </a:r>
            <a:r>
              <a:rPr lang="en-US" altLang="ko-KR" sz="1800" dirty="0"/>
              <a:t>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D55B88-DFF0-601A-1B47-E0FFEA28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898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CB2CC95-203B-5B69-DD9C-4621EEA84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 역사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12E4D73-C76B-BE0D-C528-477B4E3D8A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989B4F-856F-5540-454D-6D42871DB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5" t="2935" r="4567" b="4711"/>
          <a:stretch/>
        </p:blipFill>
        <p:spPr>
          <a:xfrm>
            <a:off x="7872717" y="1549689"/>
            <a:ext cx="3059226" cy="459187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01F3A43-5FF1-E774-F6C7-613E97451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2" y="2690949"/>
            <a:ext cx="5834743" cy="262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A62C7F-E25F-037F-F3A1-860FB091EBBF}"/>
              </a:ext>
            </a:extLst>
          </p:cNvPr>
          <p:cNvSpPr txBox="1"/>
          <p:nvPr/>
        </p:nvSpPr>
        <p:spPr>
          <a:xfrm>
            <a:off x="552452" y="1833459"/>
            <a:ext cx="817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규칙기반 →</a:t>
            </a:r>
            <a:r>
              <a:rPr lang="en-US" altLang="ko-KR" sz="2400" dirty="0"/>
              <a:t> </a:t>
            </a:r>
            <a:r>
              <a:rPr lang="ko-KR" altLang="en-US" sz="2400" dirty="0"/>
              <a:t>전문가 시스템 →</a:t>
            </a:r>
            <a:r>
              <a:rPr lang="en-US" altLang="ko-KR" sz="2400" dirty="0"/>
              <a:t> </a:t>
            </a:r>
            <a:r>
              <a:rPr lang="ko-KR" altLang="en-US" sz="2400" dirty="0" err="1"/>
              <a:t>머신러닝</a:t>
            </a:r>
            <a:r>
              <a:rPr lang="ko-KR" altLang="en-US" sz="2400" dirty="0"/>
              <a:t> → 딥러닝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08ACCA-7E06-510D-1AF3-F6F755FA60E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939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97C605E-24E8-FD7B-B552-777679A57C45}"/>
              </a:ext>
            </a:extLst>
          </p:cNvPr>
          <p:cNvSpPr/>
          <p:nvPr/>
        </p:nvSpPr>
        <p:spPr>
          <a:xfrm>
            <a:off x="1368162" y="1663795"/>
            <a:ext cx="3234731" cy="4372620"/>
          </a:xfrm>
          <a:prstGeom prst="roundRect">
            <a:avLst>
              <a:gd name="adj" fmla="val 11164"/>
            </a:avLst>
          </a:prstGeom>
          <a:solidFill>
            <a:srgbClr val="ECFE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581BD32-C05D-6E28-7739-0AFC08274D5D}"/>
              </a:ext>
            </a:extLst>
          </p:cNvPr>
          <p:cNvSpPr/>
          <p:nvPr/>
        </p:nvSpPr>
        <p:spPr>
          <a:xfrm>
            <a:off x="4716758" y="1663795"/>
            <a:ext cx="3234731" cy="4372620"/>
          </a:xfrm>
          <a:prstGeom prst="roundRect">
            <a:avLst>
              <a:gd name="adj" fmla="val 11164"/>
            </a:avLst>
          </a:prstGeom>
          <a:solidFill>
            <a:srgbClr val="FFEB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4D0CA9-B018-BEAA-1CFB-EE4FC995AE0F}"/>
              </a:ext>
            </a:extLst>
          </p:cNvPr>
          <p:cNvSpPr/>
          <p:nvPr/>
        </p:nvSpPr>
        <p:spPr>
          <a:xfrm>
            <a:off x="8091153" y="1663795"/>
            <a:ext cx="3234731" cy="4372620"/>
          </a:xfrm>
          <a:prstGeom prst="roundRect">
            <a:avLst>
              <a:gd name="adj" fmla="val 11164"/>
            </a:avLst>
          </a:prstGeom>
          <a:solidFill>
            <a:srgbClr val="CEF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255DDE8A-9D84-3975-BE20-28B0C182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 접근법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3EBE28BD-C7D1-CBB5-6855-C33D535ABF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6531C2-61A0-95A1-5D57-0573B972BB13}"/>
              </a:ext>
            </a:extLst>
          </p:cNvPr>
          <p:cNvSpPr/>
          <p:nvPr/>
        </p:nvSpPr>
        <p:spPr>
          <a:xfrm>
            <a:off x="1553703" y="1828800"/>
            <a:ext cx="2849442" cy="4045226"/>
          </a:xfrm>
          <a:prstGeom prst="rect">
            <a:avLst/>
          </a:prstGeom>
          <a:solidFill>
            <a:srgbClr val="EEEEEE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516295-1129-B28F-C4C8-9BCF1BA177EC}"/>
              </a:ext>
            </a:extLst>
          </p:cNvPr>
          <p:cNvSpPr/>
          <p:nvPr/>
        </p:nvSpPr>
        <p:spPr>
          <a:xfrm>
            <a:off x="4909404" y="1828800"/>
            <a:ext cx="2849442" cy="4045226"/>
          </a:xfrm>
          <a:prstGeom prst="rect">
            <a:avLst/>
          </a:prstGeom>
          <a:solidFill>
            <a:srgbClr val="EEEEEE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4B6635-C1FB-A173-2637-93D0296510C9}"/>
              </a:ext>
            </a:extLst>
          </p:cNvPr>
          <p:cNvSpPr/>
          <p:nvPr/>
        </p:nvSpPr>
        <p:spPr>
          <a:xfrm>
            <a:off x="8265105" y="1828800"/>
            <a:ext cx="2849442" cy="4045226"/>
          </a:xfrm>
          <a:prstGeom prst="rect">
            <a:avLst/>
          </a:prstGeom>
          <a:solidFill>
            <a:srgbClr val="EEEEEE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013325-BF39-0A85-B8F2-9FB83483B7C8}"/>
              </a:ext>
            </a:extLst>
          </p:cNvPr>
          <p:cNvSpPr/>
          <p:nvPr/>
        </p:nvSpPr>
        <p:spPr>
          <a:xfrm>
            <a:off x="1553703" y="1828800"/>
            <a:ext cx="2849442" cy="52677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기호주의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CF5197-BEA1-C78F-8E4E-234212B5B2B8}"/>
              </a:ext>
            </a:extLst>
          </p:cNvPr>
          <p:cNvSpPr/>
          <p:nvPr/>
        </p:nvSpPr>
        <p:spPr>
          <a:xfrm>
            <a:off x="4909404" y="1828800"/>
            <a:ext cx="2849442" cy="52677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연결주의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C2A001-DAF5-616E-D5FB-889FFBB40B05}"/>
              </a:ext>
            </a:extLst>
          </p:cNvPr>
          <p:cNvSpPr/>
          <p:nvPr/>
        </p:nvSpPr>
        <p:spPr>
          <a:xfrm>
            <a:off x="8265105" y="1828800"/>
            <a:ext cx="2849442" cy="52677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통계적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935C6-DC96-8356-887A-873F041A4198}"/>
              </a:ext>
            </a:extLst>
          </p:cNvPr>
          <p:cNvSpPr txBox="1"/>
          <p:nvPr/>
        </p:nvSpPr>
        <p:spPr>
          <a:xfrm>
            <a:off x="1612187" y="2664023"/>
            <a:ext cx="2732474" cy="19512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/>
              <a:t>인간의 추론 과정을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기호와 규칙을 사용해 모방</a:t>
            </a:r>
          </a:p>
          <a:p>
            <a:pPr algn="ctr">
              <a:lnSpc>
                <a:spcPct val="250000"/>
              </a:lnSpc>
            </a:pPr>
            <a:r>
              <a:rPr lang="ko-KR" altLang="en-US" sz="2000" b="1" dirty="0"/>
              <a:t>논리와 규칙</a:t>
            </a:r>
            <a:r>
              <a:rPr lang="ko-KR" altLang="en-US" sz="2000" dirty="0"/>
              <a:t> </a:t>
            </a:r>
            <a:r>
              <a:rPr lang="ko-KR" altLang="en-US" sz="1400" dirty="0"/>
              <a:t>기반 시스템</a:t>
            </a:r>
          </a:p>
          <a:p>
            <a:pPr algn="ctr">
              <a:lnSpc>
                <a:spcPct val="250000"/>
              </a:lnSpc>
            </a:pPr>
            <a:r>
              <a:rPr lang="ko-KR" altLang="en-US" sz="1400" dirty="0"/>
              <a:t>지식을 명시적으로 표현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17FA6-4D1C-FD7A-6458-653EA07407AC}"/>
              </a:ext>
            </a:extLst>
          </p:cNvPr>
          <p:cNvSpPr txBox="1"/>
          <p:nvPr/>
        </p:nvSpPr>
        <p:spPr>
          <a:xfrm>
            <a:off x="4967888" y="2544759"/>
            <a:ext cx="2732474" cy="2189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/>
              <a:t>인간 뇌의 뉴런 연결망을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모방한 </a:t>
            </a:r>
            <a:r>
              <a:rPr lang="ko-KR" altLang="en-US" sz="2000" b="1" dirty="0"/>
              <a:t>인공 신경망</a:t>
            </a:r>
            <a:endParaRPr lang="en-US" altLang="ko-KR" sz="1400" b="1" dirty="0"/>
          </a:p>
          <a:p>
            <a:pPr algn="ctr">
              <a:lnSpc>
                <a:spcPct val="150000"/>
              </a:lnSpc>
            </a:pPr>
            <a:r>
              <a:rPr lang="ko-KR" altLang="en-US" sz="1200" b="1" dirty="0"/>
              <a:t>연결 강도</a:t>
            </a:r>
            <a:r>
              <a:rPr lang="ko-KR" altLang="en-US" sz="1200" dirty="0"/>
              <a:t>를 조절하는 학습 과정</a:t>
            </a:r>
          </a:p>
          <a:p>
            <a:pPr algn="ctr">
              <a:lnSpc>
                <a:spcPct val="200000"/>
              </a:lnSpc>
            </a:pPr>
            <a:r>
              <a:rPr lang="ko-KR" altLang="en-US" sz="1400" dirty="0"/>
              <a:t>뇌의 구조적 모델링 중점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복잡한 패턴을 학습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예측이나 분류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5803E9-F17D-B437-D7B2-C67A9010899A}"/>
              </a:ext>
            </a:extLst>
          </p:cNvPr>
          <p:cNvSpPr txBox="1"/>
          <p:nvPr/>
        </p:nvSpPr>
        <p:spPr>
          <a:xfrm>
            <a:off x="8380126" y="2580183"/>
            <a:ext cx="2619396" cy="14716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/>
              <a:t>확률론과 통계적 추론</a:t>
            </a:r>
          </a:p>
          <a:p>
            <a:pPr algn="ctr"/>
            <a:r>
              <a:rPr lang="ko-KR" altLang="en-US" sz="1400" dirty="0"/>
              <a:t>데이터의 수학적</a:t>
            </a:r>
            <a:r>
              <a:rPr lang="en-US" altLang="ko-KR" sz="1400" dirty="0"/>
              <a:t>, </a:t>
            </a:r>
            <a:r>
              <a:rPr lang="ko-KR" altLang="en-US" sz="1400" dirty="0"/>
              <a:t>통계적 분석 중점</a:t>
            </a:r>
            <a:endParaRPr lang="en-US" altLang="ko-KR" sz="1400" dirty="0"/>
          </a:p>
          <a:p>
            <a:pPr algn="ctr">
              <a:lnSpc>
                <a:spcPct val="200000"/>
              </a:lnSpc>
            </a:pPr>
            <a:r>
              <a:rPr lang="ko-KR" altLang="en-US" sz="1400" dirty="0"/>
              <a:t>미래 사건 </a:t>
            </a:r>
            <a:r>
              <a:rPr lang="ko-KR" altLang="en-US" sz="2000" b="1" dirty="0"/>
              <a:t>확률적 예측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3DAABD-7EE5-B5B5-9B6C-9C1C018E2515}"/>
              </a:ext>
            </a:extLst>
          </p:cNvPr>
          <p:cNvSpPr txBox="1"/>
          <p:nvPr/>
        </p:nvSpPr>
        <p:spPr>
          <a:xfrm>
            <a:off x="1888935" y="5169216"/>
            <a:ext cx="217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전문가 시스템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871C86-4068-E80E-CE3A-B40CF66A245F}"/>
              </a:ext>
            </a:extLst>
          </p:cNvPr>
          <p:cNvSpPr txBox="1"/>
          <p:nvPr/>
        </p:nvSpPr>
        <p:spPr>
          <a:xfrm>
            <a:off x="5426600" y="5169216"/>
            <a:ext cx="181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딥러닝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601412-BBD9-A120-6F8F-7889ABC581CB}"/>
              </a:ext>
            </a:extLst>
          </p:cNvPr>
          <p:cNvSpPr txBox="1"/>
          <p:nvPr/>
        </p:nvSpPr>
        <p:spPr>
          <a:xfrm>
            <a:off x="8323588" y="4816105"/>
            <a:ext cx="2732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베이지안 네트워크</a:t>
            </a:r>
            <a:endParaRPr lang="en-US" altLang="ko-KR" dirty="0"/>
          </a:p>
          <a:p>
            <a:pPr algn="ctr"/>
            <a:r>
              <a:rPr lang="en-US" altLang="ko-KR" sz="1800" dirty="0"/>
              <a:t>HMM</a:t>
            </a:r>
          </a:p>
          <a:p>
            <a:pPr algn="ctr"/>
            <a:r>
              <a:rPr lang="en-US" altLang="ko-KR" sz="1800" dirty="0"/>
              <a:t>SVM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8A482B-97C3-36DE-627B-C9A1068DDBD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A857D4-EB52-46A8-852F-1AF54BD185F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203607"/>
      </p:ext>
    </p:extLst>
  </p:cSld>
  <p:clrMapOvr>
    <a:masterClrMapping/>
  </p:clrMapOvr>
</p:sld>
</file>

<file path=ppt/theme/theme1.xml><?xml version="1.0" encoding="utf-8"?>
<a:theme xmlns:a="http://schemas.openxmlformats.org/drawingml/2006/main" name="깔끔한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3351</TotalTime>
  <Words>4211</Words>
  <Application>Microsoft Office PowerPoint</Application>
  <PresentationFormat>와이드스크린</PresentationFormat>
  <Paragraphs>677</Paragraphs>
  <Slides>53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73" baseType="lpstr">
      <vt:lpstr>Apple SD Gothic Neo</vt:lpstr>
      <vt:lpstr>AppleSDGothicNeo-Light</vt:lpstr>
      <vt:lpstr>-apple-system</vt:lpstr>
      <vt:lpstr>HelveticaNeue</vt:lpstr>
      <vt:lpstr>HY견고딕</vt:lpstr>
      <vt:lpstr>inherit</vt:lpstr>
      <vt:lpstr>Lexend</vt:lpstr>
      <vt:lpstr>MJXc-TeX-main-R</vt:lpstr>
      <vt:lpstr>MJXc-TeX-math-I</vt:lpstr>
      <vt:lpstr>Noto Sans KR</vt:lpstr>
      <vt:lpstr>Pretendard-Regular</vt:lpstr>
      <vt:lpstr>Söhne</vt:lpstr>
      <vt:lpstr>Spoqa Han Sans</vt:lpstr>
      <vt:lpstr>맑은 고딕</vt:lpstr>
      <vt:lpstr>Arial</vt:lpstr>
      <vt:lpstr>Cambria Math</vt:lpstr>
      <vt:lpstr>Helvetica</vt:lpstr>
      <vt:lpstr>Microsoft PhagsPa</vt:lpstr>
      <vt:lpstr>Noto Sans</vt:lpstr>
      <vt:lpstr>깔끔한 테마</vt:lpstr>
      <vt:lpstr>0에서 1로: 인공지능 이론의 첫걸음</vt:lpstr>
      <vt:lpstr>인공지능이란?</vt:lpstr>
      <vt:lpstr>인공지능이란?</vt:lpstr>
      <vt:lpstr>얻어갈 점</vt:lpstr>
      <vt:lpstr>※ 주의 사항 ※</vt:lpstr>
      <vt:lpstr>목차</vt:lpstr>
      <vt:lpstr>PowerPoint 프레젠테이션</vt:lpstr>
      <vt:lpstr>인공지능 역사</vt:lpstr>
      <vt:lpstr>인공지능 접근법</vt:lpstr>
      <vt:lpstr>기초 개념 정리</vt:lpstr>
      <vt:lpstr>머신러닝 = 학습</vt:lpstr>
      <vt:lpstr>지도학습</vt:lpstr>
      <vt:lpstr>비지도학습</vt:lpstr>
      <vt:lpstr>강화학습</vt:lpstr>
      <vt:lpstr>준지도학습</vt:lpstr>
      <vt:lpstr>딥러닝</vt:lpstr>
      <vt:lpstr>딥러닝</vt:lpstr>
      <vt:lpstr>요약</vt:lpstr>
      <vt:lpstr>PowerPoint 프레젠테이션</vt:lpstr>
      <vt:lpstr>PowerPoint 프레젠테이션</vt:lpstr>
      <vt:lpstr>PowerPoint 프레젠테이션</vt:lpstr>
      <vt:lpstr> 인공지능 ↔ 머신러닝 ↔ 딥러닝 핵심 과목</vt:lpstr>
      <vt:lpstr>주요 과목에서 배우는 핵심 개념</vt:lpstr>
      <vt:lpstr>PowerPoint 프레젠테이션</vt:lpstr>
      <vt:lpstr>기본 개념</vt:lpstr>
      <vt:lpstr>기본 개념</vt:lpstr>
      <vt:lpstr>기본 개념</vt:lpstr>
      <vt:lpstr>심화 개념</vt:lpstr>
      <vt:lpstr>심화 개념</vt:lpstr>
      <vt:lpstr>심화 개념</vt:lpstr>
      <vt:lpstr>심화 개념</vt:lpstr>
      <vt:lpstr>고급 과정</vt:lpstr>
      <vt:lpstr>PowerPoint 프레젠테이션</vt:lpstr>
      <vt:lpstr>머신러닝 파이프라인</vt:lpstr>
      <vt:lpstr>PowerPoint 프레젠테이션</vt:lpstr>
      <vt:lpstr>기초 도구</vt:lpstr>
      <vt:lpstr>CPU vs GPU</vt:lpstr>
      <vt:lpstr>개발 도구 및 환경</vt:lpstr>
      <vt:lpstr>PowerPoint 프레젠테이션</vt:lpstr>
      <vt:lpstr>수학의 중요성</vt:lpstr>
      <vt:lpstr>향후 계획</vt:lpstr>
      <vt:lpstr>홈페이지</vt:lpstr>
      <vt:lpstr>타 학과 과목</vt:lpstr>
      <vt:lpstr>앞으로….?</vt:lpstr>
      <vt:lpstr>마지막 말</vt:lpstr>
      <vt:lpstr>마지막 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 기초 개념</dc:title>
  <dc:creator>장선양</dc:creator>
  <cp:lastModifiedBy>장선양</cp:lastModifiedBy>
  <cp:revision>569</cp:revision>
  <cp:lastPrinted>2023-11-04T11:21:16Z</cp:lastPrinted>
  <dcterms:created xsi:type="dcterms:W3CDTF">2023-11-03T10:37:31Z</dcterms:created>
  <dcterms:modified xsi:type="dcterms:W3CDTF">2023-11-16T11:00:54Z</dcterms:modified>
</cp:coreProperties>
</file>